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8" r:id="rId2"/>
    <p:sldId id="259" r:id="rId3"/>
    <p:sldId id="547" r:id="rId6"/>
    <p:sldId id="260" r:id="rId7"/>
    <p:sldId id="550" r:id="rId11"/>
    <p:sldId id="554" r:id="rId16"/>
    <p:sldId id="543" r:id="rId17"/>
    <p:sldId id="51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8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77"/>
    <p:restoredTop sz="94569"/>
  </p:normalViewPr>
  <p:slideViewPr>
    <p:cSldViewPr snapToGrid="0">
      <p:cViewPr>
        <p:scale>
          <a:sx n="64" d="100"/>
          <a:sy n="64" d="100"/>
        </p:scale>
        <p:origin x="160" y="9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11" Type="http://schemas.openxmlformats.org/officeDocument/2006/relationships/slide" Target="slides/slide10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95BAD-86CE-8945-9670-02A9F99279A3}" type="datetimeFigureOut">
              <a:rPr lang="en-US" smtClean="0"/>
              <a:t>11/3/24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EB605-116A-AF49-AC74-8F60AEDAFC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783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5DD1F-675F-009C-CBA9-5B7821520A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611D79-C7B8-CFFD-86FB-D005807FA1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2535DA-AB20-2B2B-4734-97312CAB3E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23812E-8BA1-ADC2-75C9-834EA54101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9B8B2-A875-5141-B48D-F38B2466A94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299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EB605-116A-AF49-AC74-8F60AEDAFCA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63795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89159-C5DB-8704-9336-83F8A79D8F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F0B52-AC8F-CFC0-FCCF-189A568C9E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AD856-45AD-56B9-E54E-0097936D5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5F48-28F2-FC48-833D-5E54C313B469}" type="datetimeFigureOut">
              <a:rPr lang="en-US" smtClean="0"/>
              <a:t>11/3/24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FBAED-0249-A548-DAD6-14593D6F4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9B496-59FA-6FCB-D168-E3AD27AD2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CC1E8-8464-244E-ABAF-BDD7B3FF5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850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C0B0E-93E6-E6F4-F273-3198DAC89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2F5FA-B404-67AE-2679-2993F5904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153636-B496-70A5-C343-4722D367A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5F48-28F2-FC48-833D-5E54C313B469}" type="datetimeFigureOut">
              <a:rPr lang="en-US" smtClean="0"/>
              <a:t>11/3/24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8FCFF-9DD4-5F0D-AE68-F7994871F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05723-15DF-0276-B694-70D1B18C2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CC1E8-8464-244E-ABAF-BDD7B3FF5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658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705B6-C51B-A94C-7BF5-44FA7AD0B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A6D8E2-8513-BE71-21EF-89EB1F8B3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CD008-EE0C-83C6-0A9A-934489F48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5F48-28F2-FC48-833D-5E54C313B469}" type="datetimeFigureOut">
              <a:rPr lang="en-US" smtClean="0"/>
              <a:t>11/3/24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33A21-1B7D-2DB6-3A51-3957EB9FF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AF9BC-9332-6A57-4E6A-CA75C4D27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CC1E8-8464-244E-ABAF-BDD7B3FF5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190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33005-FBC6-0F48-6775-64290B860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36C36-2515-A7E6-5A7B-86E6B3ABD6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3C3625-E7C1-E5F9-AC15-A9BD771287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176F10-7741-D09B-AA9D-5D0427E14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5F48-28F2-FC48-833D-5E54C313B469}" type="datetimeFigureOut">
              <a:rPr lang="en-US" smtClean="0"/>
              <a:t>11/3/24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C8A284-81DD-D90B-D7C8-355F61BFD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6A0C3B-FD44-A2C9-F45F-B9E3FE318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CC1E8-8464-244E-ABAF-BDD7B3FF5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8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8931C-BCF0-82E6-C629-135D84BB6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82A3C-E117-307A-6FE1-6779670903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D47E51-8CFC-5631-6E1B-C40F63279B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AD1C37-240D-7DB3-50D1-69BE112562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836B44-A49A-61F4-F023-BD94B409D3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26B981-06C5-9A48-C4F7-0FE11A759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5F48-28F2-FC48-833D-5E54C313B469}" type="datetimeFigureOut">
              <a:rPr lang="en-US" smtClean="0"/>
              <a:t>11/3/24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052CC6-F13C-3F0F-DC68-DD156B661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257BCD-7CA6-BE30-2386-3C6B1EE25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CC1E8-8464-244E-ABAF-BDD7B3FF5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3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7E56B-D79C-DE80-4FC5-28FE7AA4A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DA586-CAB7-3A46-EC6D-793157B4AB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5F48-28F2-FC48-833D-5E54C313B469}" type="datetimeFigureOut">
              <a:rPr lang="en-US" smtClean="0"/>
              <a:t>11/3/24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15621-F649-3A6F-E48E-67CA72A1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F8006-8B95-95BC-90CD-A0882176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CC1E8-8464-244E-ABAF-BDD7B3FF5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02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496C96-0D16-D574-25EB-77E4BC63F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5F48-28F2-FC48-833D-5E54C313B469}" type="datetimeFigureOut">
              <a:rPr lang="en-US" smtClean="0"/>
              <a:t>11/3/24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6DB00A-A2F5-A99E-4A60-918961FDF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44436-F2B6-6CD7-6640-EEAA8931A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CC1E8-8464-244E-ABAF-BDD7B3FF5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432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E613D-57BF-BD27-EF2E-AD16596AD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40F0A-D812-4A4D-993F-EF50B631D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286B38-CD26-F357-7E1F-9A42CD39D2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CC7F12-11EE-6B30-92A4-37EC7831F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5F48-28F2-FC48-833D-5E54C313B469}" type="datetimeFigureOut">
              <a:rPr lang="en-US" smtClean="0"/>
              <a:t>11/3/24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283E54-A862-E57F-C206-49A868761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5A7FFF-5DF2-946B-A913-7F655A945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CC1E8-8464-244E-ABAF-BDD7B3FF5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27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9D9F8-B531-820A-71D2-DF3E52196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1453A0-BC13-5BDF-AB81-DD992DD4D1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5D972-E030-EED2-06FF-F9157C425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A3D272-343F-8EB5-0B2E-9F6419801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5F48-28F2-FC48-833D-5E54C313B469}" type="datetimeFigureOut">
              <a:rPr lang="en-US" smtClean="0"/>
              <a:t>11/3/24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D4E20-05F1-461E-E577-05B86DF3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6D2E38-FEC3-2A09-645D-2862EA55A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CC1E8-8464-244E-ABAF-BDD7B3FF5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49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50F1F-0D13-36CF-D48A-41CA5DBD7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C8804B-29FD-F09F-18DD-ADE4153469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8B82C-58A1-3663-F755-DA6590E7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5F48-28F2-FC48-833D-5E54C313B469}" type="datetimeFigureOut">
              <a:rPr lang="en-US" smtClean="0"/>
              <a:t>11/3/24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21FA8-4767-95C4-B461-6098B0F1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33695-ABB3-2EFA-96DE-E81138B19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CC1E8-8464-244E-ABAF-BDD7B3FF5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3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808462-D1E4-9AD5-6B2B-88F1D3CCDE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65E871-5616-0ECF-A4A7-D4FDD4A6D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B0378-74BC-FFED-4BAE-3996076AD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45F48-28F2-FC48-833D-5E54C313B469}" type="datetimeFigureOut">
              <a:rPr lang="en-US" smtClean="0"/>
              <a:t>11/3/24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7AA280-7D08-9AFE-5574-6A5D14A5F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03E3C-AE60-112D-355E-5773DC5D8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CC1E8-8464-244E-ABAF-BDD7B3FF5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614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7EB31-316B-8D40-A46C-834C46ECE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45" y="497475"/>
            <a:ext cx="11443710" cy="1200872"/>
          </a:xfrm>
        </p:spPr>
        <p:txBody>
          <a:bodyPr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6ABB3-7049-994D-B5D6-64F867F5C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8FE3-79BF-DB4F-B648-6A8349C22FAF}" type="datetimeFigureOut">
              <a:rPr lang="en-US" smtClean="0"/>
              <a:t>11/3/24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ED8D3-9228-7549-BC3E-16B137DF5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B4936-B3C3-224D-8B91-F63EDBA06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4480-4799-EE47-8D39-A19AEB8288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BC722EB-B0D0-6649-BCC8-01F41F6B3F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4146" y="2228131"/>
            <a:ext cx="3466088" cy="1200872"/>
          </a:xfrm>
        </p:spPr>
        <p:txBody>
          <a:bodyPr anchor="b">
            <a:noAutofit/>
          </a:bodyPr>
          <a:lstStyle>
            <a:lvl1pPr marL="0" indent="0" algn="l">
              <a:buNone/>
              <a:defRPr sz="2400" b="1" i="0" cap="all" baseline="0">
                <a:latin typeface="Oswald SemiBold" pitchFamily="2" charset="77"/>
              </a:defRPr>
            </a:lvl1pPr>
            <a:lvl2pPr marL="457200" indent="0">
              <a:buNone/>
              <a:defRPr sz="1600" b="0" i="0"/>
            </a:lvl2pPr>
            <a:lvl3pPr marL="914400" indent="0">
              <a:buNone/>
              <a:defRPr sz="1400" b="0" i="0"/>
            </a:lvl3pPr>
            <a:lvl4pPr marL="1371600" indent="0">
              <a:buNone/>
              <a:defRPr sz="1200" b="0" i="0"/>
            </a:lvl4pPr>
            <a:lvl5pPr marL="1828800" indent="0">
              <a:buNone/>
              <a:defRPr sz="120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A6247AD-6A28-DA4E-9856-B0457ACF3C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62956" y="2228130"/>
            <a:ext cx="3466088" cy="1200872"/>
          </a:xfrm>
        </p:spPr>
        <p:txBody>
          <a:bodyPr anchor="b">
            <a:noAutofit/>
          </a:bodyPr>
          <a:lstStyle>
            <a:lvl1pPr marL="0" indent="0" algn="l">
              <a:buNone/>
              <a:defRPr sz="2400" b="1" i="0" cap="all" baseline="0">
                <a:latin typeface="Oswald SemiBold" pitchFamily="2" charset="77"/>
              </a:defRPr>
            </a:lvl1pPr>
            <a:lvl2pPr marL="457200" indent="0">
              <a:buNone/>
              <a:defRPr sz="1600" b="1" i="0" cap="all" baseline="0">
                <a:latin typeface="Oswald SemiBold" pitchFamily="2" charset="77"/>
              </a:defRPr>
            </a:lvl2pPr>
            <a:lvl3pPr marL="914400" indent="0">
              <a:buNone/>
              <a:defRPr sz="1400" b="0" i="0"/>
            </a:lvl3pPr>
            <a:lvl4pPr marL="1371600" indent="0">
              <a:buNone/>
              <a:defRPr sz="1200" b="0" i="0"/>
            </a:lvl4pPr>
            <a:lvl5pPr marL="1828800" indent="0">
              <a:buNone/>
              <a:defRPr sz="120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1408170-0DC4-794B-8D0C-6D8FDA83BF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51766" y="2228129"/>
            <a:ext cx="3466088" cy="1200872"/>
          </a:xfrm>
        </p:spPr>
        <p:txBody>
          <a:bodyPr anchor="b">
            <a:noAutofit/>
          </a:bodyPr>
          <a:lstStyle>
            <a:lvl1pPr marL="0" indent="0" algn="l">
              <a:buNone/>
              <a:defRPr sz="2400" b="1" i="0" cap="all" baseline="0">
                <a:latin typeface="Oswald SemiBold" pitchFamily="2" charset="77"/>
              </a:defRPr>
            </a:lvl1pPr>
            <a:lvl2pPr marL="457200" indent="0">
              <a:buNone/>
              <a:defRPr sz="1600" b="0" i="0"/>
            </a:lvl2pPr>
            <a:lvl3pPr marL="914400" indent="0">
              <a:buNone/>
              <a:defRPr sz="1400" b="0" i="0"/>
            </a:lvl3pPr>
            <a:lvl4pPr marL="1371600" indent="0">
              <a:buNone/>
              <a:defRPr sz="1200" b="0" i="0"/>
            </a:lvl4pPr>
            <a:lvl5pPr marL="1828800" indent="0">
              <a:buNone/>
              <a:defRPr sz="120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D6EB1DA-ED53-6F49-9F06-388137EB17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4144" y="3429002"/>
            <a:ext cx="3466088" cy="1938771"/>
          </a:xfrm>
        </p:spPr>
        <p:txBody>
          <a:bodyPr>
            <a:noAutofit/>
          </a:bodyPr>
          <a:lstStyle>
            <a:lvl1pPr marL="0" indent="0" algn="l">
              <a:buNone/>
              <a:defRPr sz="1800" b="0" i="0"/>
            </a:lvl1pPr>
            <a:lvl2pPr marL="457200" indent="0">
              <a:buNone/>
              <a:defRPr sz="1600" b="0" i="0"/>
            </a:lvl2pPr>
            <a:lvl3pPr marL="914400" indent="0">
              <a:buNone/>
              <a:defRPr sz="1400" b="0" i="0"/>
            </a:lvl3pPr>
            <a:lvl4pPr marL="1371600" indent="0">
              <a:buNone/>
              <a:defRPr sz="1200" b="0" i="0"/>
            </a:lvl4pPr>
            <a:lvl5pPr marL="1828800" indent="0">
              <a:buNone/>
              <a:defRPr sz="120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6056064-94F0-8141-8549-E2C1A2D1761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62956" y="3429001"/>
            <a:ext cx="3466088" cy="1938771"/>
          </a:xfrm>
        </p:spPr>
        <p:txBody>
          <a:bodyPr>
            <a:noAutofit/>
          </a:bodyPr>
          <a:lstStyle>
            <a:lvl1pPr marL="0" indent="0" algn="l">
              <a:buNone/>
              <a:defRPr sz="1800" b="0" i="0"/>
            </a:lvl1pPr>
            <a:lvl2pPr marL="457200" indent="0">
              <a:buNone/>
              <a:defRPr sz="1600" b="0" i="0"/>
            </a:lvl2pPr>
            <a:lvl3pPr marL="914400" indent="0">
              <a:buNone/>
              <a:defRPr sz="1400" b="0" i="0"/>
            </a:lvl3pPr>
            <a:lvl4pPr marL="1371600" indent="0">
              <a:buNone/>
              <a:defRPr sz="1200" b="0" i="0"/>
            </a:lvl4pPr>
            <a:lvl5pPr marL="1828800" indent="0">
              <a:buNone/>
              <a:defRPr sz="120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07D5D29D-8CE0-5C49-BAFD-C85F34BEDD8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51764" y="3429000"/>
            <a:ext cx="3466088" cy="1938771"/>
          </a:xfrm>
        </p:spPr>
        <p:txBody>
          <a:bodyPr>
            <a:noAutofit/>
          </a:bodyPr>
          <a:lstStyle>
            <a:lvl1pPr marL="0" indent="0" algn="l">
              <a:buNone/>
              <a:defRPr sz="1800" b="0" i="0"/>
            </a:lvl1pPr>
            <a:lvl2pPr marL="457200" indent="0">
              <a:buNone/>
              <a:defRPr sz="1600" b="0" i="0"/>
            </a:lvl2pPr>
            <a:lvl3pPr marL="914400" indent="0">
              <a:buNone/>
              <a:defRPr sz="1400" b="0" i="0"/>
            </a:lvl3pPr>
            <a:lvl4pPr marL="1371600" indent="0">
              <a:buNone/>
              <a:defRPr sz="1200" b="0" i="0"/>
            </a:lvl4pPr>
            <a:lvl5pPr marL="1828800" indent="0">
              <a:buNone/>
              <a:defRPr sz="120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6775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7EB31-316B-8D40-A46C-834C46ECE0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4145" y="497475"/>
            <a:ext cx="11443710" cy="1200872"/>
          </a:xfrm>
        </p:spPr>
        <p:txBody>
          <a:bodyPr>
            <a:normAutofit/>
          </a:bodyPr>
          <a:lstStyle>
            <a:lvl1pPr algn="ctr">
              <a:defRPr sz="5400"/>
            </a:lvl1pPr>
          </a:lstStyle>
          <a:p>
            <a:r>
              <a:rPr lang="en-US" dirty="0"/>
              <a:t>circle background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16ABB3-7049-994D-B5D6-64F867F5C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88FE3-79BF-DB4F-B648-6A8349C22FAF}" type="datetimeFigureOut">
              <a:rPr lang="en-US" smtClean="0"/>
              <a:t>11/3/24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ED8D3-9228-7549-BC3E-16B137DF5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B4936-B3C3-224D-8B91-F63EDBA06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24480-4799-EE47-8D39-A19AEB82881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BC722EB-B0D0-6649-BCC8-01F41F6B3F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4145" y="2972410"/>
            <a:ext cx="3650745" cy="120087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 i="0" cap="all" baseline="0">
                <a:latin typeface="Oswald SemiBold" pitchFamily="2" charset="77"/>
              </a:defRPr>
            </a:lvl1pPr>
            <a:lvl2pPr marL="457200" indent="0">
              <a:buNone/>
              <a:defRPr sz="1600" b="0" i="0"/>
            </a:lvl2pPr>
            <a:lvl3pPr marL="914400" indent="0">
              <a:buNone/>
              <a:defRPr sz="1400" b="0" i="0"/>
            </a:lvl3pPr>
            <a:lvl4pPr marL="1371600" indent="0">
              <a:buNone/>
              <a:defRPr sz="1200" b="0" i="0"/>
            </a:lvl4pPr>
            <a:lvl5pPr marL="1828800" indent="0">
              <a:buNone/>
              <a:defRPr sz="120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A6247AD-6A28-DA4E-9856-B0457ACF3C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70629" y="2972409"/>
            <a:ext cx="3650745" cy="120087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 i="0" cap="all" baseline="0">
                <a:latin typeface="Oswald SemiBold" pitchFamily="2" charset="77"/>
              </a:defRPr>
            </a:lvl1pPr>
            <a:lvl2pPr marL="457200" indent="0">
              <a:buNone/>
              <a:defRPr sz="1600" b="1" i="0" cap="all" baseline="0">
                <a:latin typeface="Oswald SemiBold" pitchFamily="2" charset="77"/>
              </a:defRPr>
            </a:lvl2pPr>
            <a:lvl3pPr marL="914400" indent="0">
              <a:buNone/>
              <a:defRPr sz="1400" b="0" i="0"/>
            </a:lvl3pPr>
            <a:lvl4pPr marL="1371600" indent="0">
              <a:buNone/>
              <a:defRPr sz="1200" b="0" i="0"/>
            </a:lvl4pPr>
            <a:lvl5pPr marL="1828800" indent="0">
              <a:buNone/>
              <a:defRPr sz="120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1408170-0DC4-794B-8D0C-6D8FDA83BF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67112" y="2972408"/>
            <a:ext cx="3650745" cy="120087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1" i="0" cap="all" baseline="0">
                <a:latin typeface="Oswald SemiBold" pitchFamily="2" charset="77"/>
              </a:defRPr>
            </a:lvl1pPr>
            <a:lvl2pPr marL="457200" indent="0">
              <a:buNone/>
              <a:defRPr sz="1600" b="0" i="0"/>
            </a:lvl2pPr>
            <a:lvl3pPr marL="914400" indent="0">
              <a:buNone/>
              <a:defRPr sz="1400" b="0" i="0"/>
            </a:lvl3pPr>
            <a:lvl4pPr marL="1371600" indent="0">
              <a:buNone/>
              <a:defRPr sz="1200" b="0" i="0"/>
            </a:lvl4pPr>
            <a:lvl5pPr marL="1828800" indent="0">
              <a:buNone/>
              <a:defRPr sz="120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6D6EB1DA-ED53-6F49-9F06-388137EB17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4143" y="4173281"/>
            <a:ext cx="3650745" cy="1938771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/>
            </a:lvl1pPr>
            <a:lvl2pPr marL="457200" indent="0">
              <a:buNone/>
              <a:defRPr sz="1600" b="0" i="0"/>
            </a:lvl2pPr>
            <a:lvl3pPr marL="914400" indent="0">
              <a:buNone/>
              <a:defRPr sz="1400" b="0" i="0"/>
            </a:lvl3pPr>
            <a:lvl4pPr marL="1371600" indent="0">
              <a:buNone/>
              <a:defRPr sz="1200" b="0" i="0"/>
            </a:lvl4pPr>
            <a:lvl5pPr marL="1828800" indent="0">
              <a:buNone/>
              <a:defRPr sz="120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6056064-94F0-8141-8549-E2C1A2D1761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70627" y="4173280"/>
            <a:ext cx="3650745" cy="1938771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/>
            </a:lvl1pPr>
            <a:lvl2pPr marL="457200" indent="0">
              <a:buNone/>
              <a:defRPr sz="1600" b="0" i="0"/>
            </a:lvl2pPr>
            <a:lvl3pPr marL="914400" indent="0">
              <a:buNone/>
              <a:defRPr sz="1400" b="0" i="0"/>
            </a:lvl3pPr>
            <a:lvl4pPr marL="1371600" indent="0">
              <a:buNone/>
              <a:defRPr sz="1200" b="0" i="0"/>
            </a:lvl4pPr>
            <a:lvl5pPr marL="1828800" indent="0">
              <a:buNone/>
              <a:defRPr sz="120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07D5D29D-8CE0-5C49-BAFD-C85F34BEDD8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67110" y="4173279"/>
            <a:ext cx="3650745" cy="1938771"/>
          </a:xfrm>
        </p:spPr>
        <p:txBody>
          <a:bodyPr>
            <a:noAutofit/>
          </a:bodyPr>
          <a:lstStyle>
            <a:lvl1pPr marL="0" indent="0" algn="ctr">
              <a:buNone/>
              <a:defRPr sz="1800" b="0" i="0"/>
            </a:lvl1pPr>
            <a:lvl2pPr marL="457200" indent="0">
              <a:buNone/>
              <a:defRPr sz="1600" b="0" i="0"/>
            </a:lvl2pPr>
            <a:lvl3pPr marL="914400" indent="0">
              <a:buNone/>
              <a:defRPr sz="1400" b="0" i="0"/>
            </a:lvl3pPr>
            <a:lvl4pPr marL="1371600" indent="0">
              <a:buNone/>
              <a:defRPr sz="1200" b="0" i="0"/>
            </a:lvl4pPr>
            <a:lvl5pPr marL="1828800" indent="0">
              <a:buNone/>
              <a:defRPr sz="120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11554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C9C9FDFD-46CB-994A-91E3-5605B71DBF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4153989"/>
          </a:xfrm>
          <a:solidFill>
            <a:schemeClr val="bg1"/>
          </a:solidFill>
        </p:spPr>
        <p:txBody>
          <a:bodyPr/>
          <a:lstStyle>
            <a:lvl1pPr>
              <a:defRPr b="0" i="0"/>
            </a:lvl1pPr>
          </a:lstStyle>
          <a:p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719F3C81-C606-9E45-A76F-3D6A4C159FD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28476" y="5039833"/>
            <a:ext cx="5470790" cy="1453042"/>
          </a:xfrm>
        </p:spPr>
        <p:txBody>
          <a:bodyPr>
            <a:noAutofit/>
          </a:bodyPr>
          <a:lstStyle>
            <a:lvl1pPr marL="0" indent="0">
              <a:buNone/>
              <a:defRPr sz="1400" b="0" i="0"/>
            </a:lvl1pPr>
            <a:lvl2pPr marL="457200" indent="0">
              <a:buNone/>
              <a:defRPr sz="1200" b="0" i="0"/>
            </a:lvl2pPr>
            <a:lvl3pPr marL="914400" indent="0">
              <a:buNone/>
              <a:defRPr sz="1100" b="0" i="0"/>
            </a:lvl3pPr>
            <a:lvl4pPr marL="1371600" indent="0">
              <a:buNone/>
              <a:defRPr sz="1050" b="0" i="0"/>
            </a:lvl4pPr>
            <a:lvl5pPr marL="1828800" indent="0">
              <a:buNone/>
              <a:defRPr sz="105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328E688-4C96-3741-B36A-E07F7575E2D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92736" y="5039832"/>
            <a:ext cx="5470790" cy="1453042"/>
          </a:xfrm>
        </p:spPr>
        <p:txBody>
          <a:bodyPr>
            <a:noAutofit/>
          </a:bodyPr>
          <a:lstStyle>
            <a:lvl1pPr marL="0" indent="0">
              <a:buNone/>
              <a:defRPr sz="1400" b="0" i="0"/>
            </a:lvl1pPr>
            <a:lvl2pPr marL="457200" indent="0">
              <a:buNone/>
              <a:defRPr sz="1200" b="0" i="0"/>
            </a:lvl2pPr>
            <a:lvl3pPr marL="914400" indent="0">
              <a:buNone/>
              <a:defRPr sz="1100" b="0" i="0"/>
            </a:lvl3pPr>
            <a:lvl4pPr marL="1371600" indent="0">
              <a:buNone/>
              <a:defRPr sz="1050" b="0" i="0"/>
            </a:lvl4pPr>
            <a:lvl5pPr marL="1828800" indent="0">
              <a:buNone/>
              <a:defRPr sz="105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E735F7D-60F3-B145-8311-B30F1DF63C9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28476" y="4469219"/>
            <a:ext cx="5470790" cy="570613"/>
          </a:xfrm>
        </p:spPr>
        <p:txBody>
          <a:bodyPr anchor="b">
            <a:noAutofit/>
          </a:bodyPr>
          <a:lstStyle>
            <a:lvl1pPr marL="0" indent="0">
              <a:buNone/>
              <a:defRPr sz="1800" b="1" i="0" cap="all" baseline="0">
                <a:latin typeface="Oswald SemiBold" pitchFamily="2" charset="77"/>
              </a:defRPr>
            </a:lvl1pPr>
            <a:lvl2pPr marL="457200" indent="0">
              <a:buNone/>
              <a:defRPr sz="1200" b="0" i="0"/>
            </a:lvl2pPr>
            <a:lvl3pPr marL="914400" indent="0">
              <a:buNone/>
              <a:defRPr sz="1100" b="0" i="0"/>
            </a:lvl3pPr>
            <a:lvl4pPr marL="1371600" indent="0">
              <a:buNone/>
              <a:defRPr sz="1050" b="0" i="0"/>
            </a:lvl4pPr>
            <a:lvl5pPr marL="1828800" indent="0">
              <a:buNone/>
              <a:defRPr sz="105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2852C7C0-65BA-1D4D-8A01-2388FE2C2A0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92736" y="4469218"/>
            <a:ext cx="5470790" cy="570613"/>
          </a:xfrm>
        </p:spPr>
        <p:txBody>
          <a:bodyPr anchor="b">
            <a:noAutofit/>
          </a:bodyPr>
          <a:lstStyle>
            <a:lvl1pPr marL="0" indent="0">
              <a:buNone/>
              <a:defRPr sz="1800" b="1" i="0" cap="all" baseline="0">
                <a:latin typeface="Oswald SemiBold" pitchFamily="2" charset="77"/>
              </a:defRPr>
            </a:lvl1pPr>
            <a:lvl2pPr marL="457200" indent="0">
              <a:buNone/>
              <a:defRPr sz="1200" b="0" i="0"/>
            </a:lvl2pPr>
            <a:lvl3pPr marL="914400" indent="0">
              <a:buNone/>
              <a:defRPr sz="1100" b="0" i="0"/>
            </a:lvl3pPr>
            <a:lvl4pPr marL="1371600" indent="0">
              <a:buNone/>
              <a:defRPr sz="1050" b="0" i="0"/>
            </a:lvl4pPr>
            <a:lvl5pPr marL="1828800" indent="0">
              <a:buNone/>
              <a:defRPr sz="1050" b="0" i="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53483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17ED2-1F49-304C-B176-8885B708D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FEE40CE-0D51-BF44-B6C8-6987BDF05B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45987"/>
            <a:ext cx="1447157" cy="1447157"/>
          </a:xfrm>
          <a:prstGeom prst="rect">
            <a:avLst/>
          </a:prstGeo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6700C515-77F4-B642-89AB-92FE32D4ED7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861014" y="1645986"/>
            <a:ext cx="1447157" cy="1447157"/>
          </a:xfrm>
          <a:prstGeom prst="rect">
            <a:avLst/>
          </a:prstGeo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9C728DD3-34F2-F74A-93BC-A0488ABC24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883828" y="1645985"/>
            <a:ext cx="1447157" cy="1447157"/>
          </a:xfrm>
          <a:prstGeom prst="rect">
            <a:avLst/>
          </a:prstGeo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D41F80EF-9D98-364A-A76A-3F91F086DF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906643" y="1645984"/>
            <a:ext cx="1447157" cy="1447157"/>
          </a:xfrm>
          <a:prstGeom prst="rect">
            <a:avLst/>
          </a:prstGeo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22CBD5CF-F657-9740-BF20-F7CE966B9BA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4043876"/>
            <a:ext cx="1447157" cy="1447157"/>
          </a:xfrm>
          <a:prstGeom prst="rect">
            <a:avLst/>
          </a:prstGeo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C46867EC-2744-5642-8558-21CCF1869C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61014" y="4043875"/>
            <a:ext cx="1447157" cy="1447157"/>
          </a:xfrm>
          <a:prstGeom prst="rect">
            <a:avLst/>
          </a:prstGeo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A427D588-4376-FF4F-86F5-C2447EFB4CF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83828" y="4043874"/>
            <a:ext cx="1447157" cy="1447157"/>
          </a:xfrm>
          <a:prstGeom prst="rect">
            <a:avLst/>
          </a:prstGeo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052D1587-00E5-8B4B-8922-CE914A64731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06643" y="4043873"/>
            <a:ext cx="1447157" cy="1447157"/>
          </a:xfrm>
          <a:prstGeom prst="rect">
            <a:avLst/>
          </a:prstGeom>
          <a:solidFill>
            <a:schemeClr val="tx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000"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25373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077605-F320-D1BD-A755-D995F8C97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F99CE-A319-3764-A36B-9DE9F6C8D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5D8066-4D9D-48A2-60EC-5D1ED7A6A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245F48-28F2-FC48-833D-5E54C313B469}" type="datetimeFigureOut">
              <a:rPr lang="en-US" smtClean="0"/>
              <a:t>11/3/24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C9D90-F859-6F26-84C1-F7011C711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E4E12-E481-EA0F-6D16-C5D809D997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2CC1E8-8464-244E-ABAF-BDD7B3FF52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444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5" r:id="rId12"/>
    <p:sldLayoutId id="2147483666" r:id="rId13"/>
    <p:sldLayoutId id="2147483667" r:id="rId14"/>
    <p:sldLayoutId id="214748366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4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tysonmendes.com/mcdonalds-hot-coffee-case-30-years-later-revisiting-the-original-nuclear-verdict/" TargetMode="External"/><Relationship Id="rId4" Type="http://schemas.openxmlformats.org/officeDocument/2006/relationships/hyperlink" Target="http://www.casact.org/article/social-inflation-contributed-30b-increase-commercial-auto-costs-paper-finds" TargetMode="External"/><Relationship Id="rId5" Type="http://schemas.openxmlformats.org/officeDocument/2006/relationships/hyperlink" Target="http://www.iii.org/article/social-inflation-hard-to-measure-important-to-understand" TargetMode="External"/><Relationship Id="rId6" Type="http://schemas.openxmlformats.org/officeDocument/2006/relationships/hyperlink" Target="http://www.iii.org/article/what-can-we-do-about-social-inflation" TargetMode="External"/><Relationship Id="rId7" Type="http://schemas.openxmlformats.org/officeDocument/2006/relationships/hyperlink" Target="http://www.proquest.com/docview/3063544027/7C506DC324EA40D3PQ/10" TargetMode="External"/><Relationship Id="rId9" Type="http://schemas.openxmlformats.org/officeDocument/2006/relationships/hyperlink" Target="http://www.insurancejournal.com/news/international/2024/09/11/792372.htm" TargetMode="External"/><Relationship Id="rId10" Type="http://schemas.openxmlformats.org/officeDocument/2006/relationships/hyperlink" Target="http://www.ey.com/en_us/insights/insurance/6-ways-claims-industry-can-mitigate-social-inflation" TargetMode="External"/><Relationship Id="rId11" Type="http://schemas.openxmlformats.org/officeDocument/2006/relationships/hyperlink" Target="http://www.insurancebusinessmag.com/us/news/reinsurance/whats-driving-accelerating-social-inflation-504965.aspx" TargetMode="External"/><Relationship Id="rId12" Type="http://schemas.openxmlformats.org/officeDocument/2006/relationships/hyperlink" Target="http://www.proquest.com/docview/2956751165/7C506DC324EA40D3PQ/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4">
            <a:extLst>
              <a:ext uri="{FF2B5EF4-FFF2-40B4-BE49-F238E27FC236}">
                <a16:creationId xmlns:a16="http://schemas.microsoft.com/office/drawing/2014/main" id="{A9F59313-AC71-2F00-B29E-3E17E52217C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9000"/>
          </a:blip>
          <a:srcRect t="5990" b="599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8100000" scaled="1"/>
            <a:tileRect/>
          </a:gra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D020E5-F733-54C8-FCC2-BF31BCEC9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0112" y="3115991"/>
            <a:ext cx="10425555" cy="116058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American Typewriter" panose="02090604020004020304" pitchFamily="18" charset="77"/>
              </a:rPr>
              <a:t>The effects of Social Inflation</a:t>
            </a:r>
          </a:p>
        </p:txBody>
      </p:sp>
      <p:sp>
        <p:nvSpPr>
          <p:cNvPr id="6" name="Bent Arrow 5">
            <a:extLst>
              <a:ext uri="{FF2B5EF4-FFF2-40B4-BE49-F238E27FC236}">
                <a16:creationId xmlns:a16="http://schemas.microsoft.com/office/drawing/2014/main" id="{B14F4D3B-8C44-1AF8-8771-2FF8353A778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 flipV="1">
            <a:off x="4058531" y="-2980009"/>
            <a:ext cx="3474717" cy="12192001"/>
          </a:xfrm>
          <a:prstGeom prst="bentArrow">
            <a:avLst>
              <a:gd name="adj1" fmla="val 25000"/>
              <a:gd name="adj2" fmla="val 25127"/>
              <a:gd name="adj3" fmla="val 25000"/>
              <a:gd name="adj4" fmla="val 43495"/>
            </a:avLst>
          </a:prstGeom>
          <a:solidFill>
            <a:srgbClr val="E608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4377F44-2133-8C35-0A3F-C94666A6CEEA}"/>
              </a:ext>
            </a:extLst>
          </p:cNvPr>
          <p:cNvSpPr txBox="1">
            <a:spLocks/>
          </p:cNvSpPr>
          <p:nvPr/>
        </p:nvSpPr>
        <p:spPr>
          <a:xfrm>
            <a:off x="-1" y="4853350"/>
            <a:ext cx="8567225" cy="4964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American Typewriter" panose="02090604020004020304" pitchFamily="18" charset="77"/>
              </a:rPr>
              <a:t>By: Michael Vitale</a:t>
            </a:r>
          </a:p>
        </p:txBody>
      </p:sp>
    </p:spTree>
    <p:extLst>
      <p:ext uri="{BB962C8B-B14F-4D97-AF65-F5344CB8AC3E}">
        <p14:creationId xmlns:p14="http://schemas.microsoft.com/office/powerpoint/2010/main" val="49581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7BB02AD-2D43-955C-E672-5945BF3C86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3ABD88-90FB-2771-08AB-08DC50D97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900" y="108289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5B56C6-465F-1A09-80E1-F46B018BBE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58" y="4634687"/>
            <a:ext cx="3339148" cy="789461"/>
          </a:xfrm>
        </p:spPr>
        <p:txBody>
          <a:bodyPr/>
          <a:lstStyle/>
          <a:p>
            <a:r>
              <a:rPr lang="en-US" dirty="0"/>
              <a:t>Nuclear Verdicts</a:t>
            </a:r>
          </a:p>
        </p:txBody>
      </p:sp>
      <p:sp>
        <p:nvSpPr>
          <p:cNvPr id="22" name="Triangle 21">
            <a:extLst>
              <a:ext uri="{FF2B5EF4-FFF2-40B4-BE49-F238E27FC236}">
                <a16:creationId xmlns:a16="http://schemas.microsoft.com/office/drawing/2014/main" id="{FAE9BE10-FE28-5B95-39B8-FDCF08129F87}"/>
              </a:ext>
            </a:extLst>
          </p:cNvPr>
          <p:cNvSpPr/>
          <p:nvPr/>
        </p:nvSpPr>
        <p:spPr>
          <a:xfrm rot="5400000">
            <a:off x="7035544" y="1743144"/>
            <a:ext cx="1202547" cy="2556461"/>
          </a:xfrm>
          <a:prstGeom prst="triangle">
            <a:avLst>
              <a:gd name="adj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Triangle 22">
            <a:extLst>
              <a:ext uri="{FF2B5EF4-FFF2-40B4-BE49-F238E27FC236}">
                <a16:creationId xmlns:a16="http://schemas.microsoft.com/office/drawing/2014/main" id="{CE8040FA-DC29-14DF-AD0E-6B617E9608F4}"/>
              </a:ext>
            </a:extLst>
          </p:cNvPr>
          <p:cNvSpPr/>
          <p:nvPr/>
        </p:nvSpPr>
        <p:spPr>
          <a:xfrm rot="5400000">
            <a:off x="10092102" y="336374"/>
            <a:ext cx="1202547" cy="2556461"/>
          </a:xfrm>
          <a:prstGeom prst="triangle">
            <a:avLst>
              <a:gd name="adj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5ECEC83C-4FB3-89F6-472C-798FBFA02D7D}"/>
              </a:ext>
            </a:extLst>
          </p:cNvPr>
          <p:cNvSpPr/>
          <p:nvPr/>
        </p:nvSpPr>
        <p:spPr>
          <a:xfrm rot="5400000">
            <a:off x="1000515" y="4561748"/>
            <a:ext cx="1202547" cy="2556461"/>
          </a:xfrm>
          <a:prstGeom prst="triangle">
            <a:avLst>
              <a:gd name="adj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riangle 26">
            <a:extLst>
              <a:ext uri="{FF2B5EF4-FFF2-40B4-BE49-F238E27FC236}">
                <a16:creationId xmlns:a16="http://schemas.microsoft.com/office/drawing/2014/main" id="{CE45C579-5261-D931-83AB-F579436BFCD5}"/>
              </a:ext>
            </a:extLst>
          </p:cNvPr>
          <p:cNvSpPr/>
          <p:nvPr/>
        </p:nvSpPr>
        <p:spPr>
          <a:xfrm rot="5400000">
            <a:off x="4044933" y="3149914"/>
            <a:ext cx="1202547" cy="2556461"/>
          </a:xfrm>
          <a:prstGeom prst="triangle">
            <a:avLst>
              <a:gd name="adj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7A3401B7-B69B-1CF1-AED3-3021F85C134D}"/>
              </a:ext>
            </a:extLst>
          </p:cNvPr>
          <p:cNvSpPr txBox="1">
            <a:spLocks/>
          </p:cNvSpPr>
          <p:nvPr/>
        </p:nvSpPr>
        <p:spPr>
          <a:xfrm>
            <a:off x="3367976" y="3267220"/>
            <a:ext cx="3339148" cy="7894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Social Inflation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59AED9DB-EC07-45A5-6CF6-66EC9BB2ED1B}"/>
              </a:ext>
            </a:extLst>
          </p:cNvPr>
          <p:cNvSpPr txBox="1">
            <a:spLocks/>
          </p:cNvSpPr>
          <p:nvPr/>
        </p:nvSpPr>
        <p:spPr>
          <a:xfrm>
            <a:off x="6441053" y="1690688"/>
            <a:ext cx="3339148" cy="78946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3</a:t>
            </a:r>
            <a:r>
              <a:rPr lang="en-US" baseline="30000" dirty="0"/>
              <a:t>rd</a:t>
            </a:r>
            <a:r>
              <a:rPr lang="en-US" dirty="0"/>
              <a:t> Party Claims Funding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1530F241-F5CF-9A97-1E16-921D25C6D2F7}"/>
              </a:ext>
            </a:extLst>
          </p:cNvPr>
          <p:cNvSpPr txBox="1">
            <a:spLocks/>
          </p:cNvSpPr>
          <p:nvPr/>
        </p:nvSpPr>
        <p:spPr>
          <a:xfrm>
            <a:off x="9271952" y="491031"/>
            <a:ext cx="3339148" cy="7894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Industry Impact</a:t>
            </a:r>
          </a:p>
        </p:txBody>
      </p:sp>
    </p:spTree>
    <p:extLst>
      <p:ext uri="{BB962C8B-B14F-4D97-AF65-F5344CB8AC3E}">
        <p14:creationId xmlns:p14="http://schemas.microsoft.com/office/powerpoint/2010/main" val="14854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FE633-DC1F-350E-CB9B-7D9F6EA26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69B83-5B54-92C9-47FC-3FF5CB036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73048-3DFF-9768-3589-2924D34998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If a nuclear bomb goes off, this is the most important thing you can do to  survive">
            <a:extLst>
              <a:ext uri="{FF2B5EF4-FFF2-40B4-BE49-F238E27FC236}">
                <a16:creationId xmlns:a16="http://schemas.microsoft.com/office/drawing/2014/main" id="{E2BF9CE4-FFD8-1BEA-2AAF-D477699FD9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" b="25761"/>
          <a:stretch/>
        </p:blipFill>
        <p:spPr bwMode="auto">
          <a:xfrm>
            <a:off x="0" y="-97686"/>
            <a:ext cx="12192000" cy="695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4146038-4C4C-2C84-C0EA-7557DC19971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97686"/>
            <a:ext cx="12192000" cy="6955687"/>
          </a:xfrm>
          <a:prstGeom prst="rect">
            <a:avLst/>
          </a:prstGeom>
          <a:solidFill>
            <a:schemeClr val="accent1">
              <a:alpha val="40342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F01531-F49A-462C-748F-319CADE14049}"/>
              </a:ext>
            </a:extLst>
          </p:cNvPr>
          <p:cNvSpPr txBox="1"/>
          <p:nvPr/>
        </p:nvSpPr>
        <p:spPr>
          <a:xfrm>
            <a:off x="140677" y="230188"/>
            <a:ext cx="8328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Nuclear Verdicts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B5B423-39FC-DCEC-07A9-C6A086B9B6B1}"/>
              </a:ext>
            </a:extLst>
          </p:cNvPr>
          <p:cNvSpPr txBox="1"/>
          <p:nvPr/>
        </p:nvSpPr>
        <p:spPr>
          <a:xfrm>
            <a:off x="475371" y="1028729"/>
            <a:ext cx="56206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McDonalds hot coffee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$2.7 Million</a:t>
            </a:r>
          </a:p>
          <a:p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371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C4E15-57A6-6C4E-BCC6-2419D92020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graph showing the impact of the economic inflation&#10;&#10;Description automatically generated with medium confidence">
            <a:extLst>
              <a:ext uri="{FF2B5EF4-FFF2-40B4-BE49-F238E27FC236}">
                <a16:creationId xmlns:a16="http://schemas.microsoft.com/office/drawing/2014/main" id="{D74B78FF-CB5C-85B4-AE0B-D32BB3E624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2194" y="0"/>
            <a:ext cx="10178514" cy="5823284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0516A6-E123-FDAA-7397-9F1AB973389D}"/>
              </a:ext>
            </a:extLst>
          </p:cNvPr>
          <p:cNvSpPr txBox="1"/>
          <p:nvPr/>
        </p:nvSpPr>
        <p:spPr>
          <a:xfrm>
            <a:off x="262194" y="6004387"/>
            <a:ext cx="119298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2023 - 27 Cases where awards surpassed 100 million – Insurance Journal</a:t>
            </a:r>
          </a:p>
        </p:txBody>
      </p:sp>
    </p:spTree>
    <p:extLst>
      <p:ext uri="{BB962C8B-B14F-4D97-AF65-F5344CB8AC3E}">
        <p14:creationId xmlns:p14="http://schemas.microsoft.com/office/powerpoint/2010/main" val="3953922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86D51-1E9A-B89C-AF4F-CE859C8C0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Los Angeles Catastrophic Injuries Attorneys | Assertive Injury Lawyers">
            <a:extLst>
              <a:ext uri="{FF2B5EF4-FFF2-40B4-BE49-F238E27FC236}">
                <a16:creationId xmlns:a16="http://schemas.microsoft.com/office/drawing/2014/main" id="{4AD52DBB-8832-E085-BF79-CCD3F3D31A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46"/>
          <a:stretch/>
        </p:blipFill>
        <p:spPr bwMode="auto">
          <a:xfrm>
            <a:off x="0" y="0"/>
            <a:ext cx="12192001" cy="6896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97E3CB61-86AA-88ED-C6CD-69C5BBD78679}"/>
              </a:ext>
            </a:extLst>
          </p:cNvPr>
          <p:cNvSpPr txBox="1">
            <a:spLocks/>
          </p:cNvSpPr>
          <p:nvPr/>
        </p:nvSpPr>
        <p:spPr>
          <a:xfrm>
            <a:off x="300000" y="432367"/>
            <a:ext cx="11443710" cy="120087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 cap="all" baseline="0">
                <a:solidFill>
                  <a:schemeClr val="accent1"/>
                </a:solidFill>
                <a:latin typeface="Oswald Medium" pitchFamily="2" charset="77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>
                <a:solidFill>
                  <a:schemeClr val="bg1"/>
                </a:solidFill>
              </a:rPr>
              <a:t>Social Inflation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4984934-77B2-8D45-CD29-73A6D0284406}"/>
              </a:ext>
            </a:extLst>
          </p:cNvPr>
          <p:cNvSpPr/>
          <p:nvPr/>
        </p:nvSpPr>
        <p:spPr>
          <a:xfrm>
            <a:off x="0" y="1431235"/>
            <a:ext cx="12192000" cy="5426765"/>
          </a:xfrm>
          <a:prstGeom prst="rect">
            <a:avLst/>
          </a:prstGeom>
          <a:solidFill>
            <a:schemeClr val="bg1">
              <a:alpha val="68694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845A7A-6543-2B51-D86E-5318B47521F9}"/>
              </a:ext>
            </a:extLst>
          </p:cNvPr>
          <p:cNvSpPr txBox="1"/>
          <p:nvPr/>
        </p:nvSpPr>
        <p:spPr>
          <a:xfrm>
            <a:off x="0" y="1633239"/>
            <a:ext cx="1219200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Social Inflation, </a:t>
            </a:r>
            <a:r>
              <a:rPr lang="en-US" sz="2800" dirty="0"/>
              <a:t>a societal shift in Juries attitudes towards corporations is the largest contributor to the “Nuclear Verdict” – Insurance Information Institute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Social Inflation </a:t>
            </a:r>
            <a:r>
              <a:rPr lang="en-US" sz="2800" dirty="0"/>
              <a:t>has surpassed economic inflation as the primary driver of casualty claims – Insurance Journal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Social Inflation </a:t>
            </a:r>
            <a:r>
              <a:rPr lang="en-US" sz="2800" dirty="0"/>
              <a:t>is driving an increase in loss severity in the commercial auto and product liability industries (20% despite inflation remaining 2-3%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/>
              <a:t>Social Inflation: </a:t>
            </a:r>
            <a:r>
              <a:rPr lang="en-US" sz="2800" dirty="0"/>
              <a:t>has added $30billion to commercial auto insurance costs, forcing increasing premiums and reduced coverage– CAS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260870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A5777-62B6-BECB-C2DB-361621A9C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3C09BD3-0E2C-8768-6866-910192AF5E4A}"/>
              </a:ext>
            </a:extLst>
          </p:cNvPr>
          <p:cNvSpPr/>
          <p:nvPr/>
        </p:nvSpPr>
        <p:spPr>
          <a:xfrm>
            <a:off x="6498389" y="3727293"/>
            <a:ext cx="5693611" cy="3165430"/>
          </a:xfrm>
          <a:prstGeom prst="rect">
            <a:avLst/>
          </a:prstGeom>
          <a:solidFill>
            <a:srgbClr val="E608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2BABAF8-4826-D11E-37DF-F8797BFBBFF8}"/>
              </a:ext>
            </a:extLst>
          </p:cNvPr>
          <p:cNvSpPr/>
          <p:nvPr/>
        </p:nvSpPr>
        <p:spPr>
          <a:xfrm>
            <a:off x="-19576" y="3749224"/>
            <a:ext cx="5693611" cy="316543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469A8D-7D27-B70A-6126-A4452ABBFEF1}"/>
              </a:ext>
            </a:extLst>
          </p:cNvPr>
          <p:cNvSpPr/>
          <p:nvPr/>
        </p:nvSpPr>
        <p:spPr>
          <a:xfrm>
            <a:off x="6513037" y="-18519"/>
            <a:ext cx="5693611" cy="3165430"/>
          </a:xfrm>
          <a:prstGeom prst="rect">
            <a:avLst/>
          </a:prstGeom>
          <a:solidFill>
            <a:srgbClr val="E608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E8377F-1720-365E-9245-86B1857B19C1}"/>
              </a:ext>
            </a:extLst>
          </p:cNvPr>
          <p:cNvSpPr/>
          <p:nvPr/>
        </p:nvSpPr>
        <p:spPr>
          <a:xfrm>
            <a:off x="-7874" y="0"/>
            <a:ext cx="5693611" cy="316543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30A6F829-CF87-65DF-CBBB-E5DB7E7CF358}"/>
              </a:ext>
            </a:extLst>
          </p:cNvPr>
          <p:cNvSpPr txBox="1">
            <a:spLocks/>
          </p:cNvSpPr>
          <p:nvPr/>
        </p:nvSpPr>
        <p:spPr>
          <a:xfrm>
            <a:off x="1463553" y="2693591"/>
            <a:ext cx="8749552" cy="1466539"/>
          </a:xfrm>
          <a:prstGeom prst="rect">
            <a:avLst/>
          </a:prstGeom>
          <a:solidFill>
            <a:schemeClr val="bg1"/>
          </a:solidFill>
          <a:ln w="76200">
            <a:noFill/>
          </a:ln>
          <a:effectLst>
            <a:outerShdw blurRad="228600" dist="114300" dir="8100000" algn="tr" rotWithShape="0">
              <a:prstClr val="black">
                <a:alpha val="20000"/>
              </a:prstClr>
            </a:outerShdw>
          </a:effectLst>
          <a:scene3d>
            <a:camera prst="orthographicFront"/>
            <a:lightRig rig="soft" dir="t"/>
          </a:scene3d>
          <a:sp3d prstMaterial="metal">
            <a:bevelT w="57150"/>
          </a:sp3d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0" i="0" kern="1200">
                <a:solidFill>
                  <a:schemeClr val="accent2"/>
                </a:solidFill>
                <a:latin typeface="Roboto Thin" pitchFamily="2" charset="0"/>
                <a:ea typeface="+mn-ea"/>
                <a:cs typeface="+mn-cs"/>
              </a:defRPr>
            </a:lvl1pPr>
          </a:lstStyle>
          <a:p>
            <a:pPr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</a:pPr>
            <a:endParaRPr lang="en-US" dirty="0">
              <a:latin typeface="Chivo Light" pitchFamily="2" charset="77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EB5E31E-3185-7374-3979-1D91A9589D58}"/>
              </a:ext>
            </a:extLst>
          </p:cNvPr>
          <p:cNvGrpSpPr/>
          <p:nvPr/>
        </p:nvGrpSpPr>
        <p:grpSpPr>
          <a:xfrm>
            <a:off x="60654" y="455636"/>
            <a:ext cx="5533149" cy="1021131"/>
            <a:chOff x="-964386" y="1189946"/>
            <a:chExt cx="3955801" cy="136737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EBC1757-74D8-ADFC-3E40-13BA0DF0D16D}"/>
                </a:ext>
              </a:extLst>
            </p:cNvPr>
            <p:cNvSpPr/>
            <p:nvPr/>
          </p:nvSpPr>
          <p:spPr>
            <a:xfrm>
              <a:off x="-964386" y="1189946"/>
              <a:ext cx="3955801" cy="4443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Chivo Light" pitchFamily="2" charset="77"/>
                  <a:ea typeface="Roboto" panose="02000000000000000000" pitchFamily="2" charset="0"/>
                </a:rPr>
                <a:t>Third Party Litigation Funding (TPLF)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74CDE25-051F-CFE0-6478-CE67C2B847B3}"/>
                </a:ext>
              </a:extLst>
            </p:cNvPr>
            <p:cNvSpPr/>
            <p:nvPr/>
          </p:nvSpPr>
          <p:spPr>
            <a:xfrm>
              <a:off x="-964385" y="1840633"/>
              <a:ext cx="3947433" cy="7166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400" dirty="0"/>
                <a:t>Without transparency or direct ties to litigated cases, institutional investors contribute significant amounts of capital toward litigation suits for profit.</a:t>
              </a:r>
              <a:endParaRPr lang="en-US" sz="2400" dirty="0">
                <a:solidFill>
                  <a:schemeClr val="tx1"/>
                </a:solidFill>
                <a:latin typeface="Chivo Light" pitchFamily="2" charset="77"/>
                <a:ea typeface="Roboto Light" panose="02000000000000000000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91B7809-57AE-42A1-634B-D6802215E4ED}"/>
              </a:ext>
            </a:extLst>
          </p:cNvPr>
          <p:cNvGrpSpPr/>
          <p:nvPr/>
        </p:nvGrpSpPr>
        <p:grpSpPr>
          <a:xfrm>
            <a:off x="7112702" y="418950"/>
            <a:ext cx="4494279" cy="1075746"/>
            <a:chOff x="9047825" y="2178125"/>
            <a:chExt cx="2597579" cy="1279511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0DD0722-E648-4154-0D26-B6E8606D0210}"/>
                </a:ext>
              </a:extLst>
            </p:cNvPr>
            <p:cNvSpPr/>
            <p:nvPr/>
          </p:nvSpPr>
          <p:spPr>
            <a:xfrm>
              <a:off x="9047825" y="2178125"/>
              <a:ext cx="2574246" cy="5189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Chivo Light" pitchFamily="2" charset="77"/>
                  <a:ea typeface="Roboto" panose="02000000000000000000" pitchFamily="2" charset="0"/>
                </a:rPr>
                <a:t>Increasing Contingency Fees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72CD0B4-F339-5CCE-BF4E-CE719DF8E4D3}"/>
                </a:ext>
              </a:extLst>
            </p:cNvPr>
            <p:cNvSpPr/>
            <p:nvPr/>
          </p:nvSpPr>
          <p:spPr>
            <a:xfrm>
              <a:off x="9071158" y="2740944"/>
              <a:ext cx="2574246" cy="7166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400" dirty="0"/>
                <a:t>Insured claimants receive smaller portions of settlements as attorneys and funders profit even more.</a:t>
              </a:r>
              <a:endParaRPr lang="en-US" sz="2400" dirty="0">
                <a:solidFill>
                  <a:schemeClr val="tx1"/>
                </a:solidFill>
                <a:latin typeface="Chivo Light" pitchFamily="2" charset="77"/>
                <a:ea typeface="Roboto Light" panose="02000000000000000000" pitchFamily="2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916AAB4-956B-ED41-E816-11866B525970}"/>
              </a:ext>
            </a:extLst>
          </p:cNvPr>
          <p:cNvGrpSpPr/>
          <p:nvPr/>
        </p:nvGrpSpPr>
        <p:grpSpPr>
          <a:xfrm>
            <a:off x="152590" y="4351890"/>
            <a:ext cx="5521445" cy="1093619"/>
            <a:chOff x="25663" y="1872308"/>
            <a:chExt cx="2574247" cy="1300770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ECAF966-9B8C-0676-6F74-14F6231B7F6E}"/>
                </a:ext>
              </a:extLst>
            </p:cNvPr>
            <p:cNvSpPr/>
            <p:nvPr/>
          </p:nvSpPr>
          <p:spPr>
            <a:xfrm>
              <a:off x="25664" y="1872308"/>
              <a:ext cx="2574246" cy="51898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Chivo Light" pitchFamily="2" charset="77"/>
                  <a:ea typeface="Roboto" panose="02000000000000000000" pitchFamily="2" charset="0"/>
                </a:rPr>
                <a:t>Plaintiff Attorney Advertising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5748824-1EC1-0442-3B56-951BF55479E7}"/>
                </a:ext>
              </a:extLst>
            </p:cNvPr>
            <p:cNvSpPr/>
            <p:nvPr/>
          </p:nvSpPr>
          <p:spPr>
            <a:xfrm>
              <a:off x="25663" y="2456386"/>
              <a:ext cx="2574246" cy="7166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US" sz="2400" dirty="0"/>
                <a:t>Through erosion of judicial standards, plaintiff attorneys spend billions on advertising, </a:t>
              </a:r>
              <a:endParaRPr lang="en-US" sz="2400" dirty="0">
                <a:solidFill>
                  <a:schemeClr val="tx1"/>
                </a:solidFill>
                <a:latin typeface="Chivo Light" pitchFamily="2" charset="77"/>
                <a:ea typeface="Roboto Light" panose="02000000000000000000" pitchFamily="2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9C8556B-5EA8-7A0A-4F07-B9DA9159B217}"/>
              </a:ext>
            </a:extLst>
          </p:cNvPr>
          <p:cNvGrpSpPr/>
          <p:nvPr/>
        </p:nvGrpSpPr>
        <p:grpSpPr>
          <a:xfrm>
            <a:off x="6345797" y="4340227"/>
            <a:ext cx="5693611" cy="820724"/>
            <a:chOff x="6095999" y="2221961"/>
            <a:chExt cx="2574246" cy="976184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83F09F9-7922-5A78-5F19-3E67FDFF8D62}"/>
                </a:ext>
              </a:extLst>
            </p:cNvPr>
            <p:cNvSpPr/>
            <p:nvPr/>
          </p:nvSpPr>
          <p:spPr>
            <a:xfrm>
              <a:off x="6095999" y="2221961"/>
              <a:ext cx="2574246" cy="5189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Chivo Light" pitchFamily="2" charset="77"/>
                  <a:ea typeface="Roboto" panose="02000000000000000000" pitchFamily="2" charset="0"/>
                </a:rPr>
                <a:t>Eroding Caps on Damages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937A106-EE47-F0D5-B58A-26EC3CB39FBA}"/>
                </a:ext>
              </a:extLst>
            </p:cNvPr>
            <p:cNvSpPr/>
            <p:nvPr/>
          </p:nvSpPr>
          <p:spPr>
            <a:xfrm>
              <a:off x="6095999" y="2481453"/>
              <a:ext cx="2574246" cy="71669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>
                <a:buFont typeface="+mj-lt"/>
                <a:buAutoNum type="arabicPeriod"/>
              </a:pPr>
              <a:endParaRPr lang="en-US" dirty="0"/>
            </a:p>
            <a:p>
              <a:pPr lvl="1" algn="ctr"/>
              <a:r>
                <a:rPr lang="en-US" sz="2400" dirty="0"/>
                <a:t>Settlements and case damage awards increased by 27.5% from 2010 to 2019, largely due to limited or no caps on damages in the U.S. judicial system.</a:t>
              </a:r>
            </a:p>
          </p:txBody>
        </p: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9E58BA9C-5F78-530B-F165-EAF8488CA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717" y="1913646"/>
            <a:ext cx="8139953" cy="284797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Social Inflation has created a market for 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3</a:t>
            </a:r>
            <a:r>
              <a:rPr lang="en-US" sz="3600" baseline="30000" dirty="0">
                <a:solidFill>
                  <a:schemeClr val="tx1"/>
                </a:solidFill>
              </a:rPr>
              <a:t>rd</a:t>
            </a:r>
            <a:r>
              <a:rPr lang="en-US" sz="3600" dirty="0">
                <a:solidFill>
                  <a:schemeClr val="tx1"/>
                </a:solidFill>
              </a:rPr>
              <a:t> Party Claim Funding</a:t>
            </a:r>
          </a:p>
        </p:txBody>
      </p:sp>
    </p:spTree>
    <p:extLst>
      <p:ext uri="{BB962C8B-B14F-4D97-AF65-F5344CB8AC3E}">
        <p14:creationId xmlns:p14="http://schemas.microsoft.com/office/powerpoint/2010/main" val="30567161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EBBE8-2191-2427-289D-5927633BD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41B92AE-0B58-CFF1-3A1D-A03486417961}"/>
              </a:ext>
            </a:extLst>
          </p:cNvPr>
          <p:cNvSpPr/>
          <p:nvPr/>
        </p:nvSpPr>
        <p:spPr>
          <a:xfrm>
            <a:off x="669227" y="1047620"/>
            <a:ext cx="5608789" cy="5608789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05840" rtlCol="0" anchor="ctr"/>
          <a:lstStyle/>
          <a:p>
            <a:pPr algn="ctr"/>
            <a:r>
              <a:rPr lang="en-US" sz="2400" cap="all" dirty="0">
                <a:solidFill>
                  <a:schemeClr val="bg1"/>
                </a:solidFill>
                <a:latin typeface="Oswald Medium" pitchFamily="2" charset="77"/>
                <a:ea typeface="+mj-ea"/>
                <a:cs typeface="+mj-cs"/>
              </a:rPr>
              <a:t>Decrease Profitability of Insurance Industry </a:t>
            </a:r>
          </a:p>
          <a:p>
            <a:pPr marL="171450" lvl="0" indent="-17145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ivo Light" pitchFamily="2" charset="77"/>
                <a:ea typeface="Roboto Light" panose="02000000000000000000" pitchFamily="2" charset="0"/>
              </a:rPr>
              <a:t>Nuclear Verdicts have severely impacted the Industry’s financial stability</a:t>
            </a:r>
          </a:p>
          <a:p>
            <a:pPr marL="171450" lvl="0" indent="-17145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ivo Light" pitchFamily="2" charset="77"/>
                <a:ea typeface="Roboto Light" panose="02000000000000000000" pitchFamily="2" charset="0"/>
              </a:rPr>
              <a:t>Without tort reform or TPLF regulation, the insurance industry faces severe challenges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D4FAC62-2D3B-2A63-08B3-7D4D9F041EB3}"/>
              </a:ext>
            </a:extLst>
          </p:cNvPr>
          <p:cNvSpPr/>
          <p:nvPr/>
        </p:nvSpPr>
        <p:spPr>
          <a:xfrm>
            <a:off x="5527445" y="1047619"/>
            <a:ext cx="5608789" cy="5608789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005840" rtlCol="0" anchor="ctr"/>
          <a:lstStyle/>
          <a:p>
            <a:pPr lvl="0" algn="ctr"/>
            <a:r>
              <a:rPr lang="en-US" sz="2400" cap="all" dirty="0">
                <a:solidFill>
                  <a:schemeClr val="bg1"/>
                </a:solidFill>
                <a:latin typeface="Oswald Medium" pitchFamily="2" charset="77"/>
              </a:rPr>
              <a:t>Raised Costs for Consumers</a:t>
            </a:r>
          </a:p>
          <a:p>
            <a:pPr marL="171450" lvl="0" indent="-17145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ivo Light" pitchFamily="2" charset="77"/>
                <a:ea typeface="Roboto Light" panose="02000000000000000000" pitchFamily="2" charset="0"/>
              </a:rPr>
              <a:t>Insurers are responding by raising rates, tightening policy terms and reducing coverage to manage risk</a:t>
            </a:r>
          </a:p>
          <a:p>
            <a:pPr marL="171450" lvl="0" indent="-17145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Chivo Light" pitchFamily="2" charset="77"/>
                <a:ea typeface="Roboto Light" panose="02000000000000000000" pitchFamily="2" charset="0"/>
              </a:rPr>
              <a:t> Ex: Trucking industry– premiums as high as 11% due to rate hikes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A85758E7-2050-17CF-9515-B3B18F94B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45" y="0"/>
            <a:ext cx="11443710" cy="1200872"/>
          </a:xfrm>
        </p:spPr>
        <p:txBody>
          <a:bodyPr/>
          <a:lstStyle/>
          <a:p>
            <a:r>
              <a:rPr lang="en-US" dirty="0"/>
              <a:t>Industry Impacts of Social Inflation </a:t>
            </a:r>
          </a:p>
        </p:txBody>
      </p:sp>
    </p:spTree>
    <p:extLst>
      <p:ext uri="{BB962C8B-B14F-4D97-AF65-F5344CB8AC3E}">
        <p14:creationId xmlns:p14="http://schemas.microsoft.com/office/powerpoint/2010/main" val="12318703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41E3D367-95B5-AEC3-0B13-32EB1A366C13}"/>
              </a:ext>
            </a:extLst>
          </p:cNvPr>
          <p:cNvSpPr/>
          <p:nvPr/>
        </p:nvSpPr>
        <p:spPr>
          <a:xfrm>
            <a:off x="0" y="-38966"/>
            <a:ext cx="12192000" cy="913609"/>
          </a:xfrm>
          <a:prstGeom prst="rect">
            <a:avLst/>
          </a:prstGeom>
          <a:gradFill flip="none" rotWithShape="1">
            <a:gsLst>
              <a:gs pos="47000">
                <a:srgbClr val="135370"/>
              </a:gs>
              <a:gs pos="0">
                <a:schemeClr val="bg1"/>
              </a:gs>
              <a:gs pos="100000">
                <a:schemeClr val="accent1">
                  <a:lumMod val="6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044959-927C-A2D4-8F21-AE77F0B89579}"/>
              </a:ext>
            </a:extLst>
          </p:cNvPr>
          <p:cNvSpPr txBox="1"/>
          <p:nvPr/>
        </p:nvSpPr>
        <p:spPr>
          <a:xfrm>
            <a:off x="0" y="0"/>
            <a:ext cx="12192000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US" sz="24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References: </a:t>
            </a:r>
          </a:p>
          <a:p>
            <a:pPr rtl="0"/>
            <a:endParaRPr lang="en-US" sz="24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342900" indent="-342900" rtl="0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"McDonald’s Hot Coffee Case 30 Years Later: Revisiting the Original ‘Nuclear Verdict.’" Tyson &amp; Mendes, 12 Apr. 2023,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3"/>
              </a:rPr>
              <a:t>www.tysonmendes.com/mcdonalds-hot-coffee-case-30-years-later-revisiting-the-original-nuclear-verdict/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342900" indent="-342900" rtl="0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“Social Inflation Contributed $30B Increase in Commercial Auto Costs, Paper Finds.” Casualty Actuarial Society, 7 Nov. 2022,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4"/>
              </a:rPr>
              <a:t>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4"/>
              </a:rPr>
              <a:t>www.casact.org/article/social-inflation-contributed-30b-increase-commercial-auto-costs-paper-finds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600" dirty="0"/>
          </a:p>
          <a:p>
            <a:pPr marL="342900" indent="-342900" rtl="0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"Social Inflation: Hard to Measure, Important to Understand." Insurance Information Institute,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5"/>
              </a:rPr>
              <a:t>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5"/>
              </a:rPr>
              <a:t>www.iii.org/article/social-inflation-hard-to-measure-important-to-understand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600" dirty="0"/>
          </a:p>
          <a:p>
            <a:pPr marL="342900" indent="-342900" rtl="0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"What Can We Do About Social Inflation?" Insurance Information Institute,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6"/>
              </a:rPr>
              <a:t>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6"/>
              </a:rPr>
              <a:t>www.iii.org/article/what-can-we-do-about-social-inflation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600" dirty="0"/>
          </a:p>
          <a:p>
            <a:pPr marL="342900" indent="-342900" rtl="0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"Viewpoint: Insurers, Insureds Must Collaborate to Get Ahead of Social Inflation." Insurance Journal,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12"/>
              </a:rPr>
              <a:t> March 14, 2024,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12"/>
              </a:rPr>
              <a:t>www.proquest.com/docview/2956751165/7C506DC324EA40D3PQ/6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600" dirty="0"/>
          </a:p>
          <a:p>
            <a:pPr marL="342900" indent="-342900" rtl="0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"Social Inflation Key Factor in Rise of Loss Severity: AM Best." Insurance Journal,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7"/>
              </a:rPr>
              <a:t> June 3, 2024,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7"/>
              </a:rPr>
              <a:t>www.proquest.com/docview/3063544027/7C506DC324EA40D3PQ/10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600" dirty="0"/>
          </a:p>
          <a:p>
            <a:pPr marL="342900" indent="-342900" rtl="0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"US Nuclear Verdicts Break Records and Drive Social Inflation to 7% in 2023: Report." Insurance Journal, 11 Sept. 2024,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9"/>
              </a:rPr>
              <a:t>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9"/>
              </a:rPr>
              <a:t>www.insurancejournal.com/news/international/2024/09/11/792372.htm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600" dirty="0"/>
          </a:p>
          <a:p>
            <a:pPr marL="342900" indent="-342900" rtl="0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"6 Ways the Claims Industry Can Mitigate Social Inflation." EY,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10"/>
              </a:rPr>
              <a:t> 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10"/>
              </a:rPr>
              <a:t>www.ey.com/en_us/insights/insurance/6-ways-claims-industry-can-mitigate-social-inflation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600" dirty="0"/>
          </a:p>
          <a:p>
            <a:pPr marL="342900" indent="-342900" rtl="0">
              <a:buFont typeface="+mj-lt"/>
              <a:buAutoNum type="arabicPeriod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"What’s Driving Accelerating Social Inflation?" Insurance Business Magazine,</a:t>
            </a:r>
            <a:r>
              <a:rPr lang="en-US" sz="1800" b="0" i="0" u="sng" strike="noStrike" dirty="0">
                <a:solidFill>
                  <a:srgbClr val="1155CC"/>
                </a:solidFill>
                <a:effectLst/>
                <a:latin typeface="Arial" panose="020B0604020202020204" pitchFamily="34" charset="0"/>
                <a:hlinkClick r:id="rId11"/>
              </a:rPr>
              <a:t> www.insurancebusinessmag.com/us/news/reinsurance/whats-driving-accelerating-social-inflation-504965.aspx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1600" b="0" dirty="0">
              <a:effectLst/>
            </a:endParaRPr>
          </a:p>
          <a:p>
            <a:br>
              <a:rPr lang="en-US" sz="1600" dirty="0"/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44974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14961</TotalTime>
  <Words>950</Words>
  <Application>Microsoft Macintosh PowerPoint</Application>
  <PresentationFormat>Widescreen</PresentationFormat>
  <Paragraphs>86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American Typewriter</vt:lpstr>
      <vt:lpstr>Aptos</vt:lpstr>
      <vt:lpstr>Aptos Display</vt:lpstr>
      <vt:lpstr>Arial</vt:lpstr>
      <vt:lpstr>Chivo Light</vt:lpstr>
      <vt:lpstr>Oswald Medium</vt:lpstr>
      <vt:lpstr>Oswald SemiBold</vt:lpstr>
      <vt:lpstr>Office Theme</vt:lpstr>
      <vt:lpstr>The effects of Social Inflation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Social Inflation has created a market for  3rd Party Claim Funding</vt:lpstr>
      <vt:lpstr>Social Inflation has created a market for  3rd Party Claim Funding</vt:lpstr>
      <vt:lpstr>Social Inflation has created a market for  3rd Party Claim Funding</vt:lpstr>
      <vt:lpstr>Social Inflation has created a market for  3rd Party Claim Funding</vt:lpstr>
      <vt:lpstr>Social Inflation has created a market for  3rd Party Claim Funding</vt:lpstr>
      <vt:lpstr>Industry Impacts of Social Inflation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Michael Vitale</dc:creator>
  <cp:lastModifiedBy>Michael Vitale</cp:lastModifiedBy>
  <cp:revision>10</cp:revision>
  <dcterms:created xsi:type="dcterms:W3CDTF">2024-10-29T16:30:21Z</dcterms:created>
  <dcterms:modified xsi:type="dcterms:W3CDTF">2024-11-14T05:55:01Z</dcterms:modified>
</cp:coreProperties>
</file>