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10287000" cx="18288000"/>
  <p:notesSz cx="6858000" cy="9144000"/>
  <p:embeddedFontLst>
    <p:embeddedFont>
      <p:font typeface="Tomorrow"/>
      <p:regular r:id="rId26"/>
      <p:bold r:id="rId27"/>
      <p:italic r:id="rId28"/>
      <p:boldItalic r:id="rId29"/>
    </p:embeddedFont>
    <p:embeddedFont>
      <p:font typeface="DM Sans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20AC14C-EE76-488B-ACCA-702B076252C2}">
  <a:tblStyle styleId="{F20AC14C-EE76-488B-ACCA-702B076252C2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Tomorrow-regular.fntdata"/><Relationship Id="rId25" Type="http://schemas.openxmlformats.org/officeDocument/2006/relationships/slide" Target="slides/slide19.xml"/><Relationship Id="rId28" Type="http://schemas.openxmlformats.org/officeDocument/2006/relationships/font" Target="fonts/Tomorrow-italic.fntdata"/><Relationship Id="rId27" Type="http://schemas.openxmlformats.org/officeDocument/2006/relationships/font" Target="fonts/Tomorrow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Tomorrow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DMSans-bold.fntdata"/><Relationship Id="rId30" Type="http://schemas.openxmlformats.org/officeDocument/2006/relationships/font" Target="fonts/DMSans-regular.fntdata"/><Relationship Id="rId11" Type="http://schemas.openxmlformats.org/officeDocument/2006/relationships/slide" Target="slides/slide5.xml"/><Relationship Id="rId33" Type="http://schemas.openxmlformats.org/officeDocument/2006/relationships/font" Target="fonts/DMSans-boldItalic.fntdata"/><Relationship Id="rId10" Type="http://schemas.openxmlformats.org/officeDocument/2006/relationships/slide" Target="slides/slide4.xml"/><Relationship Id="rId32" Type="http://schemas.openxmlformats.org/officeDocument/2006/relationships/font" Target="fonts/DMSans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NVIDIA today is overwhelmingly an AI data center company.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Roughly 89% of revenue comes from Data Center, which includes AI accelerators, systems, networking, and software; gaming is about 10%, with Automotive and OEM each low single digits.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So the rest of this presentation is really about the AI infrastructure business, not legacy gaming GPUs.</a:t>
            </a:r>
            <a:endParaRPr/>
          </a:p>
        </p:txBody>
      </p:sp>
      <p:sp>
        <p:nvSpPr>
          <p:cNvPr id="131" name="Google Shape;13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aea952b43d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On the competitive side, NVIDIA has roughly 90% share of high-end data-center GPUs, about 65% of AI data-center chip revenue overall, and around 80–85% of InfiniBand networking ports.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Most of that revenue is concentrated in a small set of ‘AI factory’ customers—Microsoft, Amazon, Google, and Meta—but no single customer is more than about 20–25% of revenue.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Key competitors are AMD and in-house accelerators at the hyperscalers, plus traditional networking and semi vendors.</a:t>
            </a:r>
            <a:endParaRPr/>
          </a:p>
        </p:txBody>
      </p:sp>
      <p:sp>
        <p:nvSpPr>
          <p:cNvPr id="161" name="Google Shape;161;g3aea952b43d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aea952b43d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The reason this hasn’t commoditized yet is the full stack.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NVIDIA controls chips, systems, networking, and CUDA/software, and customers highlighted how much the integration and tooling matter.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CUDA is deeply embedded, and several engineers described high switching costs and ‘integration pain’ in moving off CUDA or running multiple stacks.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I treat NVIDIA as an AI infrastructure platform with a durable moat, which supports premium margins and slower-than-feared share erosion.</a:t>
            </a:r>
            <a:endParaRPr/>
          </a:p>
        </p:txBody>
      </p:sp>
      <p:sp>
        <p:nvSpPr>
          <p:cNvPr id="171" name="Google Shape;171;g3aea952b43d_0_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aea952b43d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Before the thesis, it’s worth flagging where the stock is actually debated.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First, HBM and CoWoS: do they stay a hard cap on shipments, or ease enough to unlock another leg of upside?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Second, hyperscaler AI capex and buyer power: are we looking at a sustained AI program, or a sharper digestion as custom silicon ramps?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Third, power and cooling: do grid and thermal constraints become a structural limit, or mainly push projects out by a few quarters?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And finally, competition and policy: how fast can AMD and in-house chips erode share and pricing, and do export controls just reshape the mix, or really cap TAM and margins?</a:t>
            </a:r>
            <a:endParaRPr/>
          </a:p>
        </p:txBody>
      </p:sp>
      <p:sp>
        <p:nvSpPr>
          <p:cNvPr id="177" name="Google Shape;177;g3aea952b43d_0_1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I organize the thesis into four parts: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(1) AI infrastructure demand is durable and multi-year.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(2) NVIDIA’s full-stack moat supports premium economics even as competition ramps.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(3) Bottlenecks stretch the cycle rather than kill it—they move revenue right, but don’t destroy the five-year cash-flow opportunity.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(4) A second wave of enterprise and vertical demand builds behind the hyperscalers and helps backfill any digestion.</a:t>
            </a:r>
            <a:endParaRPr/>
          </a:p>
        </p:txBody>
      </p:sp>
      <p:sp>
        <p:nvSpPr>
          <p:cNvPr id="202" name="Google Shape;20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aea952b43d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On cycle shape, Street views split between an ‘AI super-cycle’ and a bubble that peaks then busts.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Based on my field work, I underwrite a longer, bumpier AI infra cycle—we get digestion periods, but no hard cliff.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Customers described high conversion from pilots into production once use cases prove ROI, and follow-on orders that are often larger than the initial cluster.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Roadmaps are framed over 3–5+ years, not one-year experiments.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In the model, that shows up as Data Center revenue growing from roughly $130B to about $400B by the end of the forecast, with growth slowing but never collapsing</a:t>
            </a:r>
            <a:endParaRPr sz="1000">
              <a:solidFill>
                <a:srgbClr val="13122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29" name="Google Shape;229;g3aea952b43d_0_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aea952b43d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Second, I assume modest share loss but sustained premium margins, which is more optimistic than many models.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A lot of consensus work bakes in fast share loss and margin compression as AMD and custom ASICs ramp.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What I heard instead was that CUDA and NVIDIA’s software stack are deeply integrated into production workflows, and teams see NVIDIA systems plus networking as the ‘safe default’ for mission-critical AI.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Porting off that stack is expensive and risky, so customers will tolerate a price premium.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In the numbers, that means gross margins in the low-70s and EBIT margins in the high-50s to low-60s, with FCF margins around 50% in my base and bull cases.</a:t>
            </a:r>
            <a:endParaRPr/>
          </a:p>
        </p:txBody>
      </p:sp>
      <p:sp>
        <p:nvSpPr>
          <p:cNvPr id="243" name="Google Shape;243;g3aea952b43d_0_2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aea952b43d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Third, I treat HBM/packaging and power as timing risks, not cap-exhaustion.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Data-center planners I spoke with framed GPUs, HBM, CoWoS, and power/cooling as gates in a queue, not reasons to cancel projects.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Projects are reprioritized or delayed by a few quarters, but the multi-year AI roadmap remains intact.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That’s why my capex as a percent of sales sits around 2–3%—NVIDIA is fabless—and why I’m comfortable using a slightly higher terminal growth rate than a mature semi in the DCF.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In practice, bottlenecks shift revenue to later years, but don’t meaningfully shrink the five-year cash-flow pie.</a:t>
            </a:r>
            <a:endParaRPr/>
          </a:p>
        </p:txBody>
      </p:sp>
      <p:sp>
        <p:nvSpPr>
          <p:cNvPr id="258" name="Google Shape;258;g3aea952b43d_0_2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aea952b43d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Finally, the second wave of demand.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Street focus is still heavily on the hyperscaler AI ‘arms race’, but surveys and my calls suggest a growing enterprise and vertical pipeline—healthcare, finance, industrials.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Many of those customers are just starting AI programs with small clusters and specific use cases, but plan multi-phase rollouts if early projects work.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I give that more weight than consensus in the out years, which is why Data Center remains roughly ~90% of total revenue and continues to grow even after a hyperscaler digestion.</a:t>
            </a:r>
            <a:endParaRPr/>
          </a:p>
        </p:txBody>
      </p:sp>
      <p:sp>
        <p:nvSpPr>
          <p:cNvPr id="272" name="Google Shape;272;g3aea952b43d_0_2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aea952b43d_0_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to value the business, I started with those drivers—cycle shape, moat, and bottlenecks—translated them into a base, bear, and bull operating model, and then into valuation.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Consistent with my thesis, I treat supply and power as phasing risks, not permanent demand destruction.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I then apply P/E and EV/EBITDA multiples to the out-year earnings and cross-check the result with a short-dated DCF.</a:t>
            </a:r>
            <a:endParaRPr/>
          </a:p>
        </p:txBody>
      </p:sp>
      <p:sp>
        <p:nvSpPr>
          <p:cNvPr id="286" name="Google Shape;286;g3aea952b43d_0_3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aea952b43d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Here’s the operating model at a high level.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Total revenue grows from about $131B to roughly $651B over the forecast, driven by Data Center.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Gross margins stay in the low-70s, and EBIT margins step up into the 60s as the AI stack scales, which flows through to very strong free cash flow.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98" name="Google Shape;298;g3aea952b43d_0_2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aea952b43d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The DCF is a sanity check, not the primary driver.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I use a ~9% discount rate and a 4% terminal growth rate, which reflect my view that AI infrastructure behaves more like a long-lived build-out plus platform fees than a peaked PC cycle.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The DCF output is directionally consistent with my multiples-based target, which gives me confidence I’m not just hostage to one set of terminal assumptions.</a:t>
            </a:r>
            <a:endParaRPr/>
          </a:p>
        </p:txBody>
      </p:sp>
      <p:sp>
        <p:nvSpPr>
          <p:cNvPr id="303" name="Google Shape;303;g3aea952b43d_0_2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aea952b43d_0_3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This table shows the base, bear, and bull cases.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In the base, I assume modest share loss but sustained premium margins; in the bear, faster AMD and custom ASIC penetration or policy/supply pressure compresses growth and multiples; in the bull, easing supply and gating unlocks another leg of upside.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The implied prices are roughly $190 in base, $143 in bear, and $247 in bull, and my scenario-weighted target of about $238 is quite close to the bull, reflecting my conviction in the extended cycle view.</a:t>
            </a:r>
            <a:endParaRPr/>
          </a:p>
        </p:txBody>
      </p:sp>
      <p:sp>
        <p:nvSpPr>
          <p:cNvPr id="309" name="Google Shape;309;g3aea952b43d_0_3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aea952b43d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On a relative basis, I compare NVIDIA to AI-focused semis, broader digital semis, and leading tech platforms.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Given its growth, margins, and strategic role as the full-stack choke point, I think NVIDIA deserves a premium multiple—but not an arbitrary one.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The target multiples I use are a premium to peers, but grounded in where high-quality growth stories have traded historically.</a:t>
            </a:r>
            <a:endParaRPr/>
          </a:p>
        </p:txBody>
      </p:sp>
      <p:sp>
        <p:nvSpPr>
          <p:cNvPr id="315" name="Google Shape;315;g3aea952b43d_0_2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aea952b43d_0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The main risks are: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(1) Export controls and China—tighter U.S. rules could limit high-end GPU sales or force lower-ASP compliant parts, trimming a meaningful slice of bull-case upside.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(2) Supply-chain shocks to HBM, CoWoS, or substrates—those could turn ‘phasing risk’ into a real 1–2 year hit to growth and my 12–24 month target.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(3) Power and grid constraints—if power and cooling shortages push AI factories beyond my horizon, near-term revenue and FCF could undershoot.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(4) Competition and buyer power—faster AMD or in-house adoption could compress pricing and drag the multiple down.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I’m actively watching NVIDIA’s China mix and commentary, HBM/CoWoS capacity, power/permit updates, and hyperscaler accelerator mix to see if we’re drifting toward my bear case.</a:t>
            </a:r>
            <a:endParaRPr/>
          </a:p>
        </p:txBody>
      </p:sp>
      <p:sp>
        <p:nvSpPr>
          <p:cNvPr id="321" name="Google Shape;321;g3aea952b43d_0_3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aea952b43d_0_3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g3aea952b43d_0_3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5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22D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 b="0" l="55918" r="1002" t="0"/>
          <a:stretch/>
        </p:blipFill>
        <p:spPr>
          <a:xfrm>
            <a:off x="11648980" y="0"/>
            <a:ext cx="663902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/>
          <p:nvPr/>
        </p:nvSpPr>
        <p:spPr>
          <a:xfrm>
            <a:off x="53121" y="3296857"/>
            <a:ext cx="18234879" cy="10257120"/>
          </a:xfrm>
          <a:custGeom>
            <a:rect b="b" l="l" r="r" t="t"/>
            <a:pathLst>
              <a:path extrusionOk="0" h="10257120" w="18234879">
                <a:moveTo>
                  <a:pt x="0" y="0"/>
                </a:moveTo>
                <a:lnTo>
                  <a:pt x="18234879" y="0"/>
                </a:lnTo>
                <a:lnTo>
                  <a:pt x="18234879" y="10257120"/>
                </a:lnTo>
                <a:lnTo>
                  <a:pt x="0" y="102571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9999"/>
            </a:blip>
            <a:stretch>
              <a:fillRect b="0" l="0" r="0" t="0"/>
            </a:stretch>
          </a:blipFill>
          <a:ln>
            <a:noFill/>
          </a:ln>
        </p:spPr>
      </p:sp>
      <p:cxnSp>
        <p:nvCxnSpPr>
          <p:cNvPr id="86" name="Google Shape;86;p13"/>
          <p:cNvCxnSpPr/>
          <p:nvPr/>
        </p:nvCxnSpPr>
        <p:spPr>
          <a:xfrm>
            <a:off x="6393947" y="9060514"/>
            <a:ext cx="4226333" cy="0"/>
          </a:xfrm>
          <a:prstGeom prst="straightConnector1">
            <a:avLst/>
          </a:prstGeom>
          <a:noFill/>
          <a:ln cap="flat" cmpd="sng" w="28575">
            <a:solidFill>
              <a:srgbClr val="1AD079"/>
            </a:solidFill>
            <a:prstDash val="solid"/>
            <a:round/>
            <a:headEnd len="lg" w="lg" type="diamond"/>
            <a:tailEnd len="lg" w="lg" type="diamond"/>
          </a:ln>
        </p:spPr>
      </p:cxnSp>
      <p:sp>
        <p:nvSpPr>
          <p:cNvPr id="87" name="Google Shape;87;p13"/>
          <p:cNvSpPr txBox="1"/>
          <p:nvPr/>
        </p:nvSpPr>
        <p:spPr>
          <a:xfrm>
            <a:off x="1028700" y="5362575"/>
            <a:ext cx="9591600" cy="29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66">
                <a:solidFill>
                  <a:srgbClr val="F0F9FF"/>
                </a:solidFill>
                <a:latin typeface="Tomorrow"/>
                <a:ea typeface="Tomorrow"/>
                <a:cs typeface="Tomorrow"/>
                <a:sym typeface="Tomorrow"/>
              </a:rPr>
              <a:t>NVIDIA Buy Recomendation</a:t>
            </a:r>
            <a:endParaRPr sz="100"/>
          </a:p>
        </p:txBody>
      </p:sp>
      <p:sp>
        <p:nvSpPr>
          <p:cNvPr id="88" name="Google Shape;88;p13"/>
          <p:cNvSpPr txBox="1"/>
          <p:nvPr/>
        </p:nvSpPr>
        <p:spPr>
          <a:xfrm>
            <a:off x="1028700" y="8777004"/>
            <a:ext cx="5044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0F9FF"/>
                </a:solidFill>
                <a:latin typeface="DM Sans"/>
                <a:ea typeface="DM Sans"/>
                <a:cs typeface="DM Sans"/>
                <a:sym typeface="DM Sans"/>
              </a:rPr>
              <a:t>By: Michael Vitale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7609525" y="1103575"/>
            <a:ext cx="3010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0F9FF"/>
                </a:solidFill>
                <a:latin typeface="DM Sans"/>
                <a:ea typeface="DM Sans"/>
                <a:cs typeface="DM Sans"/>
                <a:sym typeface="DM Sans"/>
              </a:rPr>
              <a:t>December</a:t>
            </a:r>
            <a:r>
              <a:rPr b="0" i="0" lang="en-US" sz="2800" u="none" cap="none" strike="noStrike">
                <a:solidFill>
                  <a:srgbClr val="F0F9FF"/>
                </a:solidFill>
                <a:latin typeface="DM Sans"/>
                <a:ea typeface="DM Sans"/>
                <a:cs typeface="DM Sans"/>
                <a:sym typeface="DM Sans"/>
              </a:rPr>
              <a:t> 20</a:t>
            </a:r>
            <a:r>
              <a:rPr lang="en-US" sz="2800">
                <a:solidFill>
                  <a:srgbClr val="F0F9FF"/>
                </a:solidFill>
                <a:latin typeface="DM Sans"/>
                <a:ea typeface="DM Sans"/>
                <a:cs typeface="DM Sans"/>
                <a:sym typeface="DM Sans"/>
              </a:rPr>
              <a:t>25</a:t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1456375" y="1103575"/>
            <a:ext cx="3010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0F9FF"/>
                </a:solidFill>
                <a:latin typeface="DM Sans"/>
                <a:ea typeface="DM Sans"/>
                <a:cs typeface="DM Sans"/>
                <a:sym typeface="DM Sans"/>
              </a:rPr>
              <a:t>WSB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22D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5" name="Google Shape;95;p14"/>
          <p:cNvCxnSpPr/>
          <p:nvPr/>
        </p:nvCxnSpPr>
        <p:spPr>
          <a:xfrm>
            <a:off x="1028700" y="1620871"/>
            <a:ext cx="4198009" cy="0"/>
          </a:xfrm>
          <a:prstGeom prst="straightConnector1">
            <a:avLst/>
          </a:prstGeom>
          <a:noFill/>
          <a:ln cap="flat" cmpd="sng" w="28575">
            <a:solidFill>
              <a:srgbClr val="1AD079"/>
            </a:solidFill>
            <a:prstDash val="solid"/>
            <a:round/>
            <a:headEnd len="lg" w="lg" type="diamond"/>
            <a:tailEnd len="lg" w="lg" type="diamond"/>
          </a:ln>
        </p:spPr>
      </p:cxnSp>
      <p:cxnSp>
        <p:nvCxnSpPr>
          <p:cNvPr id="96" name="Google Shape;96;p14"/>
          <p:cNvCxnSpPr/>
          <p:nvPr/>
        </p:nvCxnSpPr>
        <p:spPr>
          <a:xfrm>
            <a:off x="13061291" y="1620871"/>
            <a:ext cx="4198009" cy="0"/>
          </a:xfrm>
          <a:prstGeom prst="straightConnector1">
            <a:avLst/>
          </a:prstGeom>
          <a:noFill/>
          <a:ln cap="flat" cmpd="sng" w="28575">
            <a:solidFill>
              <a:srgbClr val="1AD079"/>
            </a:solidFill>
            <a:prstDash val="solid"/>
            <a:round/>
            <a:headEnd len="lg" w="lg" type="diamond"/>
            <a:tailEnd len="lg" w="lg" type="diamond"/>
          </a:ln>
        </p:spPr>
      </p:cxnSp>
      <p:grpSp>
        <p:nvGrpSpPr>
          <p:cNvPr id="97" name="Google Shape;97;p14"/>
          <p:cNvGrpSpPr/>
          <p:nvPr/>
        </p:nvGrpSpPr>
        <p:grpSpPr>
          <a:xfrm>
            <a:off x="4146673" y="2871113"/>
            <a:ext cx="3414182" cy="6401573"/>
            <a:chOff x="0" y="-47625"/>
            <a:chExt cx="1296000" cy="1686000"/>
          </a:xfrm>
        </p:grpSpPr>
        <p:sp>
          <p:nvSpPr>
            <p:cNvPr id="98" name="Google Shape;98;p14"/>
            <p:cNvSpPr/>
            <p:nvPr/>
          </p:nvSpPr>
          <p:spPr>
            <a:xfrm>
              <a:off x="0" y="0"/>
              <a:ext cx="1295953" cy="1638359"/>
            </a:xfrm>
            <a:custGeom>
              <a:rect b="b" l="l" r="r" t="t"/>
              <a:pathLst>
                <a:path extrusionOk="0" h="1638359" w="1295953">
                  <a:moveTo>
                    <a:pt x="31468" y="0"/>
                  </a:moveTo>
                  <a:lnTo>
                    <a:pt x="1264485" y="0"/>
                  </a:lnTo>
                  <a:cubicBezTo>
                    <a:pt x="1272831" y="0"/>
                    <a:pt x="1280835" y="3315"/>
                    <a:pt x="1286736" y="9217"/>
                  </a:cubicBezTo>
                  <a:cubicBezTo>
                    <a:pt x="1292637" y="15118"/>
                    <a:pt x="1295953" y="23122"/>
                    <a:pt x="1295953" y="31468"/>
                  </a:cubicBezTo>
                  <a:lnTo>
                    <a:pt x="1295953" y="1606891"/>
                  </a:lnTo>
                  <a:cubicBezTo>
                    <a:pt x="1295953" y="1624270"/>
                    <a:pt x="1281864" y="1638359"/>
                    <a:pt x="1264485" y="1638359"/>
                  </a:cubicBezTo>
                  <a:lnTo>
                    <a:pt x="31468" y="1638359"/>
                  </a:lnTo>
                  <a:cubicBezTo>
                    <a:pt x="23122" y="1638359"/>
                    <a:pt x="15118" y="1635043"/>
                    <a:pt x="9217" y="1629142"/>
                  </a:cubicBezTo>
                  <a:cubicBezTo>
                    <a:pt x="3315" y="1623241"/>
                    <a:pt x="0" y="1615237"/>
                    <a:pt x="0" y="1606891"/>
                  </a:cubicBezTo>
                  <a:lnTo>
                    <a:pt x="0" y="31468"/>
                  </a:lnTo>
                  <a:cubicBezTo>
                    <a:pt x="0" y="14089"/>
                    <a:pt x="14089" y="0"/>
                    <a:pt x="31468" y="0"/>
                  </a:cubicBezTo>
                  <a:close/>
                </a:path>
              </a:pathLst>
            </a:custGeom>
            <a:solidFill>
              <a:srgbClr val="F0F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4"/>
            <p:cNvSpPr txBox="1"/>
            <p:nvPr/>
          </p:nvSpPr>
          <p:spPr>
            <a:xfrm>
              <a:off x="0" y="-47625"/>
              <a:ext cx="1296000" cy="168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" name="Google Shape;100;p14"/>
          <p:cNvGrpSpPr/>
          <p:nvPr/>
        </p:nvGrpSpPr>
        <p:grpSpPr>
          <a:xfrm>
            <a:off x="869300" y="2871143"/>
            <a:ext cx="3216037" cy="6401513"/>
            <a:chOff x="0" y="-47625"/>
            <a:chExt cx="1295953" cy="1685984"/>
          </a:xfrm>
        </p:grpSpPr>
        <p:sp>
          <p:nvSpPr>
            <p:cNvPr id="101" name="Google Shape;101;p14"/>
            <p:cNvSpPr/>
            <p:nvPr/>
          </p:nvSpPr>
          <p:spPr>
            <a:xfrm>
              <a:off x="0" y="0"/>
              <a:ext cx="1295953" cy="1638359"/>
            </a:xfrm>
            <a:custGeom>
              <a:rect b="b" l="l" r="r" t="t"/>
              <a:pathLst>
                <a:path extrusionOk="0" h="1638359" w="1295953">
                  <a:moveTo>
                    <a:pt x="31468" y="0"/>
                  </a:moveTo>
                  <a:lnTo>
                    <a:pt x="1264485" y="0"/>
                  </a:lnTo>
                  <a:cubicBezTo>
                    <a:pt x="1272831" y="0"/>
                    <a:pt x="1280835" y="3315"/>
                    <a:pt x="1286736" y="9217"/>
                  </a:cubicBezTo>
                  <a:cubicBezTo>
                    <a:pt x="1292637" y="15118"/>
                    <a:pt x="1295953" y="23122"/>
                    <a:pt x="1295953" y="31468"/>
                  </a:cubicBezTo>
                  <a:lnTo>
                    <a:pt x="1295953" y="1606891"/>
                  </a:lnTo>
                  <a:cubicBezTo>
                    <a:pt x="1295953" y="1624270"/>
                    <a:pt x="1281864" y="1638359"/>
                    <a:pt x="1264485" y="1638359"/>
                  </a:cubicBezTo>
                  <a:lnTo>
                    <a:pt x="31468" y="1638359"/>
                  </a:lnTo>
                  <a:cubicBezTo>
                    <a:pt x="23122" y="1638359"/>
                    <a:pt x="15118" y="1635043"/>
                    <a:pt x="9217" y="1629142"/>
                  </a:cubicBezTo>
                  <a:cubicBezTo>
                    <a:pt x="3315" y="1623241"/>
                    <a:pt x="0" y="1615237"/>
                    <a:pt x="0" y="1606891"/>
                  </a:cubicBezTo>
                  <a:lnTo>
                    <a:pt x="0" y="31468"/>
                  </a:lnTo>
                  <a:cubicBezTo>
                    <a:pt x="0" y="14089"/>
                    <a:pt x="14089" y="0"/>
                    <a:pt x="31468" y="0"/>
                  </a:cubicBezTo>
                  <a:close/>
                </a:path>
              </a:pathLst>
            </a:custGeom>
            <a:solidFill>
              <a:srgbClr val="1AD0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4"/>
            <p:cNvSpPr txBox="1"/>
            <p:nvPr/>
          </p:nvSpPr>
          <p:spPr>
            <a:xfrm>
              <a:off x="0" y="-47625"/>
              <a:ext cx="1295953" cy="16859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3" name="Google Shape;103;p14"/>
          <p:cNvSpPr txBox="1"/>
          <p:nvPr/>
        </p:nvSpPr>
        <p:spPr>
          <a:xfrm>
            <a:off x="5889717" y="1162050"/>
            <a:ext cx="6508565" cy="10795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rgbClr val="F0F9FF"/>
                </a:solidFill>
                <a:latin typeface="Tomorrow"/>
                <a:ea typeface="Tomorrow"/>
                <a:cs typeface="Tomorrow"/>
                <a:sym typeface="Tomorrow"/>
              </a:rPr>
              <a:t>OVERVIEW</a:t>
            </a:r>
            <a:endParaRPr/>
          </a:p>
        </p:txBody>
      </p:sp>
      <p:sp>
        <p:nvSpPr>
          <p:cNvPr id="104" name="Google Shape;104;p14"/>
          <p:cNvSpPr txBox="1"/>
          <p:nvPr/>
        </p:nvSpPr>
        <p:spPr>
          <a:xfrm>
            <a:off x="1028700" y="3753533"/>
            <a:ext cx="2858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Part 1</a:t>
            </a:r>
            <a:endParaRPr/>
          </a:p>
        </p:txBody>
      </p:sp>
      <p:sp>
        <p:nvSpPr>
          <p:cNvPr id="105" name="Google Shape;105;p14"/>
          <p:cNvSpPr txBox="1"/>
          <p:nvPr/>
        </p:nvSpPr>
        <p:spPr>
          <a:xfrm>
            <a:off x="1028697" y="4941889"/>
            <a:ext cx="28584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Business Description</a:t>
            </a:r>
            <a:endParaRPr/>
          </a:p>
        </p:txBody>
      </p:sp>
      <p:grpSp>
        <p:nvGrpSpPr>
          <p:cNvPr id="106" name="Google Shape;106;p14"/>
          <p:cNvGrpSpPr/>
          <p:nvPr/>
        </p:nvGrpSpPr>
        <p:grpSpPr>
          <a:xfrm>
            <a:off x="10899681" y="2871113"/>
            <a:ext cx="3414182" cy="6401573"/>
            <a:chOff x="0" y="-47625"/>
            <a:chExt cx="1296000" cy="1686000"/>
          </a:xfrm>
        </p:grpSpPr>
        <p:sp>
          <p:nvSpPr>
            <p:cNvPr id="107" name="Google Shape;107;p14"/>
            <p:cNvSpPr/>
            <p:nvPr/>
          </p:nvSpPr>
          <p:spPr>
            <a:xfrm>
              <a:off x="0" y="0"/>
              <a:ext cx="1295953" cy="1638359"/>
            </a:xfrm>
            <a:custGeom>
              <a:rect b="b" l="l" r="r" t="t"/>
              <a:pathLst>
                <a:path extrusionOk="0" h="1638359" w="1295953">
                  <a:moveTo>
                    <a:pt x="31468" y="0"/>
                  </a:moveTo>
                  <a:lnTo>
                    <a:pt x="1264485" y="0"/>
                  </a:lnTo>
                  <a:cubicBezTo>
                    <a:pt x="1272831" y="0"/>
                    <a:pt x="1280835" y="3315"/>
                    <a:pt x="1286736" y="9217"/>
                  </a:cubicBezTo>
                  <a:cubicBezTo>
                    <a:pt x="1292637" y="15118"/>
                    <a:pt x="1295953" y="23122"/>
                    <a:pt x="1295953" y="31468"/>
                  </a:cubicBezTo>
                  <a:lnTo>
                    <a:pt x="1295953" y="1606891"/>
                  </a:lnTo>
                  <a:cubicBezTo>
                    <a:pt x="1295953" y="1624270"/>
                    <a:pt x="1281864" y="1638359"/>
                    <a:pt x="1264485" y="1638359"/>
                  </a:cubicBezTo>
                  <a:lnTo>
                    <a:pt x="31468" y="1638359"/>
                  </a:lnTo>
                  <a:cubicBezTo>
                    <a:pt x="23122" y="1638359"/>
                    <a:pt x="15118" y="1635043"/>
                    <a:pt x="9217" y="1629142"/>
                  </a:cubicBezTo>
                  <a:cubicBezTo>
                    <a:pt x="3315" y="1623241"/>
                    <a:pt x="0" y="1615237"/>
                    <a:pt x="0" y="1606891"/>
                  </a:cubicBezTo>
                  <a:lnTo>
                    <a:pt x="0" y="31468"/>
                  </a:lnTo>
                  <a:cubicBezTo>
                    <a:pt x="0" y="14089"/>
                    <a:pt x="14089" y="0"/>
                    <a:pt x="31468" y="0"/>
                  </a:cubicBezTo>
                  <a:close/>
                </a:path>
              </a:pathLst>
            </a:custGeom>
            <a:solidFill>
              <a:srgbClr val="F0F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4"/>
            <p:cNvSpPr txBox="1"/>
            <p:nvPr/>
          </p:nvSpPr>
          <p:spPr>
            <a:xfrm>
              <a:off x="0" y="-47625"/>
              <a:ext cx="1296000" cy="168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" name="Google Shape;109;p14"/>
          <p:cNvGrpSpPr/>
          <p:nvPr/>
        </p:nvGrpSpPr>
        <p:grpSpPr>
          <a:xfrm>
            <a:off x="7622192" y="2871113"/>
            <a:ext cx="3216154" cy="6401573"/>
            <a:chOff x="0" y="-47625"/>
            <a:chExt cx="1296000" cy="1686000"/>
          </a:xfrm>
        </p:grpSpPr>
        <p:sp>
          <p:nvSpPr>
            <p:cNvPr id="110" name="Google Shape;110;p14"/>
            <p:cNvSpPr/>
            <p:nvPr/>
          </p:nvSpPr>
          <p:spPr>
            <a:xfrm>
              <a:off x="0" y="0"/>
              <a:ext cx="1295953" cy="1638359"/>
            </a:xfrm>
            <a:custGeom>
              <a:rect b="b" l="l" r="r" t="t"/>
              <a:pathLst>
                <a:path extrusionOk="0" h="1638359" w="1295953">
                  <a:moveTo>
                    <a:pt x="31468" y="0"/>
                  </a:moveTo>
                  <a:lnTo>
                    <a:pt x="1264485" y="0"/>
                  </a:lnTo>
                  <a:cubicBezTo>
                    <a:pt x="1272831" y="0"/>
                    <a:pt x="1280835" y="3315"/>
                    <a:pt x="1286736" y="9217"/>
                  </a:cubicBezTo>
                  <a:cubicBezTo>
                    <a:pt x="1292637" y="15118"/>
                    <a:pt x="1295953" y="23122"/>
                    <a:pt x="1295953" y="31468"/>
                  </a:cubicBezTo>
                  <a:lnTo>
                    <a:pt x="1295953" y="1606891"/>
                  </a:lnTo>
                  <a:cubicBezTo>
                    <a:pt x="1295953" y="1624270"/>
                    <a:pt x="1281864" y="1638359"/>
                    <a:pt x="1264485" y="1638359"/>
                  </a:cubicBezTo>
                  <a:lnTo>
                    <a:pt x="31468" y="1638359"/>
                  </a:lnTo>
                  <a:cubicBezTo>
                    <a:pt x="23122" y="1638359"/>
                    <a:pt x="15118" y="1635043"/>
                    <a:pt x="9217" y="1629142"/>
                  </a:cubicBezTo>
                  <a:cubicBezTo>
                    <a:pt x="3315" y="1623241"/>
                    <a:pt x="0" y="1615237"/>
                    <a:pt x="0" y="1606891"/>
                  </a:cubicBezTo>
                  <a:lnTo>
                    <a:pt x="0" y="31468"/>
                  </a:lnTo>
                  <a:cubicBezTo>
                    <a:pt x="0" y="14089"/>
                    <a:pt x="14089" y="0"/>
                    <a:pt x="31468" y="0"/>
                  </a:cubicBezTo>
                  <a:close/>
                </a:path>
              </a:pathLst>
            </a:custGeom>
            <a:solidFill>
              <a:srgbClr val="1AD0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4"/>
            <p:cNvSpPr txBox="1"/>
            <p:nvPr/>
          </p:nvSpPr>
          <p:spPr>
            <a:xfrm>
              <a:off x="0" y="-47625"/>
              <a:ext cx="1296000" cy="168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" name="Google Shape;112;p14"/>
          <p:cNvGrpSpPr/>
          <p:nvPr/>
        </p:nvGrpSpPr>
        <p:grpSpPr>
          <a:xfrm>
            <a:off x="14375200" y="2871113"/>
            <a:ext cx="3216154" cy="6401573"/>
            <a:chOff x="0" y="-47625"/>
            <a:chExt cx="1296000" cy="1686000"/>
          </a:xfrm>
        </p:grpSpPr>
        <p:sp>
          <p:nvSpPr>
            <p:cNvPr id="113" name="Google Shape;113;p14"/>
            <p:cNvSpPr/>
            <p:nvPr/>
          </p:nvSpPr>
          <p:spPr>
            <a:xfrm>
              <a:off x="0" y="0"/>
              <a:ext cx="1295953" cy="1638359"/>
            </a:xfrm>
            <a:custGeom>
              <a:rect b="b" l="l" r="r" t="t"/>
              <a:pathLst>
                <a:path extrusionOk="0" h="1638359" w="1295953">
                  <a:moveTo>
                    <a:pt x="31468" y="0"/>
                  </a:moveTo>
                  <a:lnTo>
                    <a:pt x="1264485" y="0"/>
                  </a:lnTo>
                  <a:cubicBezTo>
                    <a:pt x="1272831" y="0"/>
                    <a:pt x="1280835" y="3315"/>
                    <a:pt x="1286736" y="9217"/>
                  </a:cubicBezTo>
                  <a:cubicBezTo>
                    <a:pt x="1292637" y="15118"/>
                    <a:pt x="1295953" y="23122"/>
                    <a:pt x="1295953" y="31468"/>
                  </a:cubicBezTo>
                  <a:lnTo>
                    <a:pt x="1295953" y="1606891"/>
                  </a:lnTo>
                  <a:cubicBezTo>
                    <a:pt x="1295953" y="1624270"/>
                    <a:pt x="1281864" y="1638359"/>
                    <a:pt x="1264485" y="1638359"/>
                  </a:cubicBezTo>
                  <a:lnTo>
                    <a:pt x="31468" y="1638359"/>
                  </a:lnTo>
                  <a:cubicBezTo>
                    <a:pt x="23122" y="1638359"/>
                    <a:pt x="15118" y="1635043"/>
                    <a:pt x="9217" y="1629142"/>
                  </a:cubicBezTo>
                  <a:cubicBezTo>
                    <a:pt x="3315" y="1623241"/>
                    <a:pt x="0" y="1615237"/>
                    <a:pt x="0" y="1606891"/>
                  </a:cubicBezTo>
                  <a:lnTo>
                    <a:pt x="0" y="31468"/>
                  </a:lnTo>
                  <a:cubicBezTo>
                    <a:pt x="0" y="14089"/>
                    <a:pt x="14089" y="0"/>
                    <a:pt x="31468" y="0"/>
                  </a:cubicBezTo>
                  <a:close/>
                </a:path>
              </a:pathLst>
            </a:custGeom>
            <a:solidFill>
              <a:srgbClr val="1AD0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4"/>
            <p:cNvSpPr txBox="1"/>
            <p:nvPr/>
          </p:nvSpPr>
          <p:spPr>
            <a:xfrm>
              <a:off x="0" y="-47625"/>
              <a:ext cx="1296000" cy="168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5" name="Google Shape;115;p14"/>
          <p:cNvSpPr txBox="1"/>
          <p:nvPr/>
        </p:nvSpPr>
        <p:spPr>
          <a:xfrm>
            <a:off x="4424575" y="3753533"/>
            <a:ext cx="2858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Part </a:t>
            </a:r>
            <a:r>
              <a:rPr b="1" lang="en-US" sz="32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endParaRPr/>
          </a:p>
        </p:txBody>
      </p:sp>
      <p:sp>
        <p:nvSpPr>
          <p:cNvPr id="116" name="Google Shape;116;p14"/>
          <p:cNvSpPr txBox="1"/>
          <p:nvPr/>
        </p:nvSpPr>
        <p:spPr>
          <a:xfrm>
            <a:off x="7801062" y="3753533"/>
            <a:ext cx="2858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Part </a:t>
            </a:r>
            <a:r>
              <a:rPr b="1" lang="en-US" sz="32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3</a:t>
            </a:r>
            <a:endParaRPr/>
          </a:p>
        </p:txBody>
      </p:sp>
      <p:sp>
        <p:nvSpPr>
          <p:cNvPr id="117" name="Google Shape;117;p14"/>
          <p:cNvSpPr txBox="1"/>
          <p:nvPr/>
        </p:nvSpPr>
        <p:spPr>
          <a:xfrm>
            <a:off x="11088137" y="3753533"/>
            <a:ext cx="2858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Part </a:t>
            </a:r>
            <a:r>
              <a:rPr b="1" lang="en-US" sz="32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4</a:t>
            </a:r>
            <a:endParaRPr/>
          </a:p>
        </p:txBody>
      </p:sp>
      <p:sp>
        <p:nvSpPr>
          <p:cNvPr id="118" name="Google Shape;118;p14"/>
          <p:cNvSpPr txBox="1"/>
          <p:nvPr/>
        </p:nvSpPr>
        <p:spPr>
          <a:xfrm>
            <a:off x="14554112" y="3753533"/>
            <a:ext cx="2858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Part </a:t>
            </a:r>
            <a:r>
              <a:rPr b="1" lang="en-US" sz="32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5</a:t>
            </a:r>
            <a:endParaRPr/>
          </a:p>
        </p:txBody>
      </p:sp>
      <p:sp>
        <p:nvSpPr>
          <p:cNvPr id="119" name="Google Shape;119;p14"/>
          <p:cNvSpPr txBox="1"/>
          <p:nvPr/>
        </p:nvSpPr>
        <p:spPr>
          <a:xfrm>
            <a:off x="7801072" y="4941889"/>
            <a:ext cx="28584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Investment Thesis</a:t>
            </a:r>
            <a:endParaRPr/>
          </a:p>
        </p:txBody>
      </p:sp>
      <p:sp>
        <p:nvSpPr>
          <p:cNvPr id="120" name="Google Shape;120;p14"/>
          <p:cNvSpPr txBox="1"/>
          <p:nvPr/>
        </p:nvSpPr>
        <p:spPr>
          <a:xfrm>
            <a:off x="4476393" y="4941889"/>
            <a:ext cx="2858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Tension Points</a:t>
            </a:r>
            <a:endParaRPr/>
          </a:p>
        </p:txBody>
      </p:sp>
      <p:sp>
        <p:nvSpPr>
          <p:cNvPr id="121" name="Google Shape;121;p14"/>
          <p:cNvSpPr txBox="1"/>
          <p:nvPr/>
        </p:nvSpPr>
        <p:spPr>
          <a:xfrm>
            <a:off x="11177572" y="4941889"/>
            <a:ext cx="2858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Valuation</a:t>
            </a:r>
            <a:endParaRPr/>
          </a:p>
        </p:txBody>
      </p:sp>
      <p:sp>
        <p:nvSpPr>
          <p:cNvPr id="122" name="Google Shape;122;p14"/>
          <p:cNvSpPr txBox="1"/>
          <p:nvPr/>
        </p:nvSpPr>
        <p:spPr>
          <a:xfrm>
            <a:off x="14554072" y="4941889"/>
            <a:ext cx="2858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Risks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D079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5"/>
          <p:cNvSpPr txBox="1"/>
          <p:nvPr/>
        </p:nvSpPr>
        <p:spPr>
          <a:xfrm>
            <a:off x="3005851" y="1030300"/>
            <a:ext cx="12276300" cy="10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799">
                <a:solidFill>
                  <a:srgbClr val="13122D"/>
                </a:solidFill>
                <a:latin typeface="Tomorrow"/>
                <a:ea typeface="Tomorrow"/>
                <a:cs typeface="Tomorrow"/>
                <a:sym typeface="Tomorrow"/>
              </a:rPr>
              <a:t>Investment Overview</a:t>
            </a:r>
            <a:endParaRPr/>
          </a:p>
        </p:txBody>
      </p:sp>
      <p:graphicFrame>
        <p:nvGraphicFramePr>
          <p:cNvPr id="128" name="Google Shape;128;p15"/>
          <p:cNvGraphicFramePr/>
          <p:nvPr/>
        </p:nvGraphicFramePr>
        <p:xfrm>
          <a:off x="1152192" y="287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{F20AC14C-EE76-488B-ACCA-702B076252C2}</a:tableStyleId>
              </a:tblPr>
              <a:tblGrid>
                <a:gridCol w="4216850"/>
                <a:gridCol w="11622825"/>
              </a:tblGrid>
              <a:tr h="316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/>
                        <a:t>Recommendation:</a:t>
                      </a:r>
                      <a:endParaRPr sz="4000"/>
                    </a:p>
                  </a:txBody>
                  <a:tcPr marT="9525" marB="91425" marR="9525" marL="9525" anchor="ctr"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4000"/>
                        <a:t>Buy</a:t>
                      </a:r>
                      <a:r>
                        <a:rPr lang="en-US" sz="4000"/>
                        <a:t> with a 12–24 month horizon</a:t>
                      </a:r>
                      <a:endParaRPr sz="4000"/>
                    </a:p>
                  </a:txBody>
                  <a:tcPr marT="9525" marB="91425" marR="9525" marL="9525" anchor="ctr">
                    <a:solidFill>
                      <a:srgbClr val="C6E0B4"/>
                    </a:solidFill>
                  </a:tcPr>
                </a:tc>
              </a:tr>
              <a:tr h="316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/>
                        <a:t>Target Price:</a:t>
                      </a:r>
                      <a:endParaRPr sz="4000"/>
                    </a:p>
                  </a:txBody>
                  <a:tcPr marT="9525" marB="91425" marR="9525" marL="95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/>
                        <a:t>~$238–239 vs. current ~$182</a:t>
                      </a:r>
                      <a:endParaRPr sz="4000"/>
                    </a:p>
                  </a:txBody>
                  <a:tcPr marT="9525" marB="91425" marR="9525" marL="9525" anchor="ctr"/>
                </a:tc>
              </a:tr>
              <a:tr h="506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/>
                        <a:t>Framework:</a:t>
                      </a:r>
                      <a:endParaRPr sz="4000"/>
                    </a:p>
                  </a:txBody>
                  <a:tcPr marT="9525" marB="91425" marR="9525" marL="9525" anchor="ctr"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/>
                        <a:t>Scenario-weighted target using </a:t>
                      </a:r>
                      <a:r>
                        <a:rPr b="1" lang="en-US" sz="4000"/>
                        <a:t>P/E and EV/EBITDA</a:t>
                      </a:r>
                      <a:r>
                        <a:rPr lang="en-US" sz="4000"/>
                        <a:t>, cross-checked with a short-dated DCF</a:t>
                      </a:r>
                      <a:endParaRPr sz="4000"/>
                    </a:p>
                  </a:txBody>
                  <a:tcPr marT="9525" marB="91425" marR="9525" marL="9525" anchor="ctr">
                    <a:solidFill>
                      <a:srgbClr val="C6E0B4"/>
                    </a:solidFill>
                  </a:tcPr>
                </a:tc>
              </a:tr>
              <a:tr h="316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/>
                        <a:t>Upside:</a:t>
                      </a:r>
                      <a:endParaRPr sz="4000"/>
                    </a:p>
                  </a:txBody>
                  <a:tcPr marT="9525" marB="91425" marR="9525" marL="95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/>
                        <a:t>~31% upside</a:t>
                      </a:r>
                      <a:endParaRPr sz="4000"/>
                    </a:p>
                  </a:txBody>
                  <a:tcPr marT="9525" marB="91425" marR="9525" marL="9525" anchor="ctr"/>
                </a:tc>
              </a:tr>
              <a:tr h="55415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/>
                        <a:t>Key message: AI infrastructure is a multi-year program, not a one-off bubble; NVIDIA is the choke point with a full-stack moat</a:t>
                      </a:r>
                      <a:endParaRPr sz="4000"/>
                    </a:p>
                  </a:txBody>
                  <a:tcPr marT="9525" marB="91425" marR="9525" marL="9525" anchor="b">
                    <a:solidFill>
                      <a:srgbClr val="C6E0B4"/>
                    </a:solidFill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D079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6"/>
          <p:cNvSpPr txBox="1"/>
          <p:nvPr/>
        </p:nvSpPr>
        <p:spPr>
          <a:xfrm>
            <a:off x="1028900" y="810375"/>
            <a:ext cx="16230600" cy="8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rgbClr val="13122D"/>
                </a:solidFill>
                <a:latin typeface="Tomorrow"/>
                <a:ea typeface="Tomorrow"/>
                <a:cs typeface="Tomorrow"/>
                <a:sym typeface="Tomorrow"/>
              </a:rPr>
              <a:t>NVIDIA End Markets</a:t>
            </a:r>
            <a:endParaRPr/>
          </a:p>
        </p:txBody>
      </p:sp>
      <p:grpSp>
        <p:nvGrpSpPr>
          <p:cNvPr id="134" name="Google Shape;134;p16"/>
          <p:cNvGrpSpPr/>
          <p:nvPr/>
        </p:nvGrpSpPr>
        <p:grpSpPr>
          <a:xfrm>
            <a:off x="3170901" y="4524256"/>
            <a:ext cx="14021133" cy="1714793"/>
            <a:chOff x="0" y="0"/>
            <a:chExt cx="1903571" cy="687981"/>
          </a:xfrm>
        </p:grpSpPr>
        <p:sp>
          <p:nvSpPr>
            <p:cNvPr id="135" name="Google Shape;135;p16"/>
            <p:cNvSpPr/>
            <p:nvPr/>
          </p:nvSpPr>
          <p:spPr>
            <a:xfrm>
              <a:off x="0" y="0"/>
              <a:ext cx="1903571" cy="687981"/>
            </a:xfrm>
            <a:custGeom>
              <a:rect b="b" l="l" r="r" t="t"/>
              <a:pathLst>
                <a:path extrusionOk="0" h="687981" w="1903571">
                  <a:moveTo>
                    <a:pt x="21423" y="0"/>
                  </a:moveTo>
                  <a:lnTo>
                    <a:pt x="1882148" y="0"/>
                  </a:lnTo>
                  <a:cubicBezTo>
                    <a:pt x="1893980" y="0"/>
                    <a:pt x="1903571" y="9591"/>
                    <a:pt x="1903571" y="21423"/>
                  </a:cubicBezTo>
                  <a:lnTo>
                    <a:pt x="1903571" y="666558"/>
                  </a:lnTo>
                  <a:cubicBezTo>
                    <a:pt x="1903571" y="678389"/>
                    <a:pt x="1893980" y="687981"/>
                    <a:pt x="1882148" y="687981"/>
                  </a:cubicBezTo>
                  <a:lnTo>
                    <a:pt x="21423" y="687981"/>
                  </a:lnTo>
                  <a:cubicBezTo>
                    <a:pt x="15741" y="687981"/>
                    <a:pt x="10292" y="685724"/>
                    <a:pt x="6275" y="681706"/>
                  </a:cubicBezTo>
                  <a:cubicBezTo>
                    <a:pt x="2257" y="677689"/>
                    <a:pt x="0" y="672239"/>
                    <a:pt x="0" y="666558"/>
                  </a:cubicBezTo>
                  <a:lnTo>
                    <a:pt x="0" y="21423"/>
                  </a:lnTo>
                  <a:cubicBezTo>
                    <a:pt x="0" y="9591"/>
                    <a:pt x="9591" y="0"/>
                    <a:pt x="21423" y="0"/>
                  </a:cubicBezTo>
                  <a:close/>
                </a:path>
              </a:pathLst>
            </a:custGeom>
            <a:solidFill>
              <a:srgbClr val="1312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6"/>
            <p:cNvSpPr txBox="1"/>
            <p:nvPr/>
          </p:nvSpPr>
          <p:spPr>
            <a:xfrm>
              <a:off x="0" y="28575"/>
              <a:ext cx="1903500" cy="6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0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" name="Google Shape;137;p16"/>
          <p:cNvGrpSpPr/>
          <p:nvPr/>
        </p:nvGrpSpPr>
        <p:grpSpPr>
          <a:xfrm>
            <a:off x="3170901" y="6368832"/>
            <a:ext cx="14021133" cy="1714793"/>
            <a:chOff x="0" y="0"/>
            <a:chExt cx="1903571" cy="687981"/>
          </a:xfrm>
        </p:grpSpPr>
        <p:sp>
          <p:nvSpPr>
            <p:cNvPr id="138" name="Google Shape;138;p16"/>
            <p:cNvSpPr/>
            <p:nvPr/>
          </p:nvSpPr>
          <p:spPr>
            <a:xfrm>
              <a:off x="0" y="0"/>
              <a:ext cx="1903571" cy="687981"/>
            </a:xfrm>
            <a:custGeom>
              <a:rect b="b" l="l" r="r" t="t"/>
              <a:pathLst>
                <a:path extrusionOk="0" h="687981" w="1903571">
                  <a:moveTo>
                    <a:pt x="21423" y="0"/>
                  </a:moveTo>
                  <a:lnTo>
                    <a:pt x="1882148" y="0"/>
                  </a:lnTo>
                  <a:cubicBezTo>
                    <a:pt x="1893980" y="0"/>
                    <a:pt x="1903571" y="9591"/>
                    <a:pt x="1903571" y="21423"/>
                  </a:cubicBezTo>
                  <a:lnTo>
                    <a:pt x="1903571" y="666558"/>
                  </a:lnTo>
                  <a:cubicBezTo>
                    <a:pt x="1903571" y="678389"/>
                    <a:pt x="1893980" y="687981"/>
                    <a:pt x="1882148" y="687981"/>
                  </a:cubicBezTo>
                  <a:lnTo>
                    <a:pt x="21423" y="687981"/>
                  </a:lnTo>
                  <a:cubicBezTo>
                    <a:pt x="15741" y="687981"/>
                    <a:pt x="10292" y="685724"/>
                    <a:pt x="6275" y="681706"/>
                  </a:cubicBezTo>
                  <a:cubicBezTo>
                    <a:pt x="2257" y="677689"/>
                    <a:pt x="0" y="672239"/>
                    <a:pt x="0" y="666558"/>
                  </a:cubicBezTo>
                  <a:lnTo>
                    <a:pt x="0" y="21423"/>
                  </a:lnTo>
                  <a:cubicBezTo>
                    <a:pt x="0" y="9591"/>
                    <a:pt x="9591" y="0"/>
                    <a:pt x="21423" y="0"/>
                  </a:cubicBezTo>
                  <a:close/>
                </a:path>
              </a:pathLst>
            </a:custGeom>
            <a:solidFill>
              <a:srgbClr val="F0F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6"/>
            <p:cNvSpPr txBox="1"/>
            <p:nvPr/>
          </p:nvSpPr>
          <p:spPr>
            <a:xfrm>
              <a:off x="0" y="28575"/>
              <a:ext cx="1903500" cy="6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0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" name="Google Shape;140;p16"/>
          <p:cNvGrpSpPr/>
          <p:nvPr/>
        </p:nvGrpSpPr>
        <p:grpSpPr>
          <a:xfrm>
            <a:off x="3170901" y="8211758"/>
            <a:ext cx="14021133" cy="1714793"/>
            <a:chOff x="0" y="0"/>
            <a:chExt cx="1903571" cy="687981"/>
          </a:xfrm>
        </p:grpSpPr>
        <p:sp>
          <p:nvSpPr>
            <p:cNvPr id="141" name="Google Shape;141;p16"/>
            <p:cNvSpPr/>
            <p:nvPr/>
          </p:nvSpPr>
          <p:spPr>
            <a:xfrm>
              <a:off x="0" y="0"/>
              <a:ext cx="1903571" cy="687981"/>
            </a:xfrm>
            <a:custGeom>
              <a:rect b="b" l="l" r="r" t="t"/>
              <a:pathLst>
                <a:path extrusionOk="0" h="687981" w="1903571">
                  <a:moveTo>
                    <a:pt x="21423" y="0"/>
                  </a:moveTo>
                  <a:lnTo>
                    <a:pt x="1882148" y="0"/>
                  </a:lnTo>
                  <a:cubicBezTo>
                    <a:pt x="1893980" y="0"/>
                    <a:pt x="1903571" y="9591"/>
                    <a:pt x="1903571" y="21423"/>
                  </a:cubicBezTo>
                  <a:lnTo>
                    <a:pt x="1903571" y="666558"/>
                  </a:lnTo>
                  <a:cubicBezTo>
                    <a:pt x="1903571" y="678389"/>
                    <a:pt x="1893980" y="687981"/>
                    <a:pt x="1882148" y="687981"/>
                  </a:cubicBezTo>
                  <a:lnTo>
                    <a:pt x="21423" y="687981"/>
                  </a:lnTo>
                  <a:cubicBezTo>
                    <a:pt x="15741" y="687981"/>
                    <a:pt x="10292" y="685724"/>
                    <a:pt x="6275" y="681706"/>
                  </a:cubicBezTo>
                  <a:cubicBezTo>
                    <a:pt x="2257" y="677689"/>
                    <a:pt x="0" y="672239"/>
                    <a:pt x="0" y="666558"/>
                  </a:cubicBezTo>
                  <a:lnTo>
                    <a:pt x="0" y="21423"/>
                  </a:lnTo>
                  <a:cubicBezTo>
                    <a:pt x="0" y="9591"/>
                    <a:pt x="9591" y="0"/>
                    <a:pt x="21423" y="0"/>
                  </a:cubicBezTo>
                  <a:close/>
                </a:path>
              </a:pathLst>
            </a:custGeom>
            <a:solidFill>
              <a:srgbClr val="1312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6"/>
            <p:cNvSpPr txBox="1"/>
            <p:nvPr/>
          </p:nvSpPr>
          <p:spPr>
            <a:xfrm>
              <a:off x="0" y="28575"/>
              <a:ext cx="1903500" cy="6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0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p16"/>
          <p:cNvSpPr txBox="1"/>
          <p:nvPr/>
        </p:nvSpPr>
        <p:spPr>
          <a:xfrm>
            <a:off x="5235041" y="4590533"/>
            <a:ext cx="9892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99">
                <a:solidFill>
                  <a:srgbClr val="F0F9FF"/>
                </a:solidFill>
                <a:latin typeface="DM Sans"/>
                <a:ea typeface="DM Sans"/>
                <a:cs typeface="DM Sans"/>
                <a:sym typeface="DM Sans"/>
              </a:rPr>
              <a:t>Gaming &amp; </a:t>
            </a:r>
            <a:r>
              <a:rPr b="1" lang="en-US" sz="2799">
                <a:solidFill>
                  <a:srgbClr val="F0F9FF"/>
                </a:solidFill>
                <a:latin typeface="DM Sans"/>
                <a:ea typeface="DM Sans"/>
                <a:cs typeface="DM Sans"/>
                <a:sym typeface="DM Sans"/>
              </a:rPr>
              <a:t>Professional</a:t>
            </a:r>
            <a:r>
              <a:rPr b="1" lang="en-US" sz="2799">
                <a:solidFill>
                  <a:srgbClr val="F0F9FF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b="1" lang="en-US" sz="2799">
                <a:solidFill>
                  <a:srgbClr val="F0F9FF"/>
                </a:solidFill>
                <a:latin typeface="DM Sans"/>
                <a:ea typeface="DM Sans"/>
                <a:cs typeface="DM Sans"/>
                <a:sym typeface="DM Sans"/>
              </a:rPr>
              <a:t>Visualization</a:t>
            </a:r>
            <a:r>
              <a:rPr b="1" lang="en-US" sz="2799">
                <a:solidFill>
                  <a:srgbClr val="F0F9FF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endParaRPr/>
          </a:p>
        </p:txBody>
      </p:sp>
      <p:sp>
        <p:nvSpPr>
          <p:cNvPr id="144" name="Google Shape;144;p16"/>
          <p:cNvSpPr txBox="1"/>
          <p:nvPr/>
        </p:nvSpPr>
        <p:spPr>
          <a:xfrm>
            <a:off x="5235041" y="6654415"/>
            <a:ext cx="9892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99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Automotive</a:t>
            </a:r>
            <a:endParaRPr/>
          </a:p>
        </p:txBody>
      </p:sp>
      <p:sp>
        <p:nvSpPr>
          <p:cNvPr id="145" name="Google Shape;145;p16"/>
          <p:cNvSpPr txBox="1"/>
          <p:nvPr/>
        </p:nvSpPr>
        <p:spPr>
          <a:xfrm>
            <a:off x="5105426" y="4968133"/>
            <a:ext cx="10151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F0F9FF"/>
                </a:solidFill>
                <a:latin typeface="DM Sans"/>
                <a:ea typeface="DM Sans"/>
                <a:cs typeface="DM Sans"/>
                <a:sym typeface="DM Sans"/>
              </a:rPr>
              <a:t>GeForce GPUs and RTX platform, plus workstations/creative workloads</a:t>
            </a:r>
            <a:endParaRPr/>
          </a:p>
        </p:txBody>
      </p:sp>
      <p:sp>
        <p:nvSpPr>
          <p:cNvPr id="146" name="Google Shape;146;p16"/>
          <p:cNvSpPr txBox="1"/>
          <p:nvPr/>
        </p:nvSpPr>
        <p:spPr>
          <a:xfrm>
            <a:off x="4568451" y="7032016"/>
            <a:ext cx="11225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ADAS and autonomous driving platforms (Drive)</a:t>
            </a:r>
            <a:endParaRPr/>
          </a:p>
        </p:txBody>
      </p:sp>
      <p:sp>
        <p:nvSpPr>
          <p:cNvPr id="147" name="Google Shape;147;p16"/>
          <p:cNvSpPr txBox="1"/>
          <p:nvPr/>
        </p:nvSpPr>
        <p:spPr>
          <a:xfrm>
            <a:off x="5235041" y="8443009"/>
            <a:ext cx="9892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99">
                <a:solidFill>
                  <a:srgbClr val="F0F9FF"/>
                </a:solidFill>
                <a:latin typeface="DM Sans"/>
                <a:ea typeface="DM Sans"/>
                <a:cs typeface="DM Sans"/>
                <a:sym typeface="DM Sans"/>
              </a:rPr>
              <a:t>OEM &amp; Other</a:t>
            </a:r>
            <a:endParaRPr/>
          </a:p>
        </p:txBody>
      </p:sp>
      <p:sp>
        <p:nvSpPr>
          <p:cNvPr id="148" name="Google Shape;148;p16"/>
          <p:cNvSpPr txBox="1"/>
          <p:nvPr/>
        </p:nvSpPr>
        <p:spPr>
          <a:xfrm>
            <a:off x="4568451" y="8820610"/>
            <a:ext cx="11225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F0F9FF"/>
                </a:solidFill>
                <a:latin typeface="DM Sans"/>
                <a:ea typeface="DM Sans"/>
                <a:cs typeface="DM Sans"/>
                <a:sym typeface="DM Sans"/>
              </a:rPr>
              <a:t>Legacy and smaller businesses</a:t>
            </a:r>
            <a:endParaRPr/>
          </a:p>
        </p:txBody>
      </p:sp>
      <p:grpSp>
        <p:nvGrpSpPr>
          <p:cNvPr id="149" name="Google Shape;149;p16"/>
          <p:cNvGrpSpPr/>
          <p:nvPr/>
        </p:nvGrpSpPr>
        <p:grpSpPr>
          <a:xfrm>
            <a:off x="3191137" y="2701300"/>
            <a:ext cx="14021133" cy="1714793"/>
            <a:chOff x="0" y="0"/>
            <a:chExt cx="1903571" cy="687981"/>
          </a:xfrm>
        </p:grpSpPr>
        <p:sp>
          <p:nvSpPr>
            <p:cNvPr id="150" name="Google Shape;150;p16"/>
            <p:cNvSpPr/>
            <p:nvPr/>
          </p:nvSpPr>
          <p:spPr>
            <a:xfrm>
              <a:off x="0" y="0"/>
              <a:ext cx="1903571" cy="687981"/>
            </a:xfrm>
            <a:custGeom>
              <a:rect b="b" l="l" r="r" t="t"/>
              <a:pathLst>
                <a:path extrusionOk="0" h="687981" w="1903571">
                  <a:moveTo>
                    <a:pt x="21423" y="0"/>
                  </a:moveTo>
                  <a:lnTo>
                    <a:pt x="1882148" y="0"/>
                  </a:lnTo>
                  <a:cubicBezTo>
                    <a:pt x="1893980" y="0"/>
                    <a:pt x="1903571" y="9591"/>
                    <a:pt x="1903571" y="21423"/>
                  </a:cubicBezTo>
                  <a:lnTo>
                    <a:pt x="1903571" y="666558"/>
                  </a:lnTo>
                  <a:cubicBezTo>
                    <a:pt x="1903571" y="678389"/>
                    <a:pt x="1893980" y="687981"/>
                    <a:pt x="1882148" y="687981"/>
                  </a:cubicBezTo>
                  <a:lnTo>
                    <a:pt x="21423" y="687981"/>
                  </a:lnTo>
                  <a:cubicBezTo>
                    <a:pt x="15741" y="687981"/>
                    <a:pt x="10292" y="685724"/>
                    <a:pt x="6275" y="681706"/>
                  </a:cubicBezTo>
                  <a:cubicBezTo>
                    <a:pt x="2257" y="677689"/>
                    <a:pt x="0" y="672239"/>
                    <a:pt x="0" y="666558"/>
                  </a:cubicBezTo>
                  <a:lnTo>
                    <a:pt x="0" y="21423"/>
                  </a:lnTo>
                  <a:cubicBezTo>
                    <a:pt x="0" y="9591"/>
                    <a:pt x="9591" y="0"/>
                    <a:pt x="21423" y="0"/>
                  </a:cubicBezTo>
                  <a:close/>
                </a:path>
              </a:pathLst>
            </a:custGeom>
            <a:solidFill>
              <a:srgbClr val="F0F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6"/>
            <p:cNvSpPr txBox="1"/>
            <p:nvPr/>
          </p:nvSpPr>
          <p:spPr>
            <a:xfrm>
              <a:off x="0" y="28575"/>
              <a:ext cx="1903500" cy="6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0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2" name="Google Shape;152;p16"/>
          <p:cNvSpPr txBox="1"/>
          <p:nvPr/>
        </p:nvSpPr>
        <p:spPr>
          <a:xfrm>
            <a:off x="5364492" y="2701309"/>
            <a:ext cx="9892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99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Data Centers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3" name="Google Shape;153;p16"/>
          <p:cNvSpPr txBox="1"/>
          <p:nvPr/>
        </p:nvSpPr>
        <p:spPr>
          <a:xfrm>
            <a:off x="5235049" y="3281834"/>
            <a:ext cx="10151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AI accelerators, systems, networking, and software; NVIDIA’s economic engine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4" name="Google Shape;154;p16"/>
          <p:cNvSpPr txBox="1"/>
          <p:nvPr/>
        </p:nvSpPr>
        <p:spPr>
          <a:xfrm>
            <a:off x="191125" y="3023050"/>
            <a:ext cx="3000000" cy="10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rgbClr val="13122D"/>
                </a:solidFill>
                <a:latin typeface="Tomorrow"/>
                <a:ea typeface="Tomorrow"/>
                <a:cs typeface="Tomorrow"/>
                <a:sym typeface="Tomorrow"/>
              </a:rPr>
              <a:t>89%</a:t>
            </a:r>
            <a:endParaRPr sz="7200">
              <a:solidFill>
                <a:srgbClr val="13122D"/>
              </a:solidFill>
              <a:latin typeface="Tomorrow"/>
              <a:ea typeface="Tomorrow"/>
              <a:cs typeface="Tomorrow"/>
              <a:sym typeface="Tomorrow"/>
            </a:endParaRPr>
          </a:p>
        </p:txBody>
      </p:sp>
      <p:sp>
        <p:nvSpPr>
          <p:cNvPr id="155" name="Google Shape;155;p16"/>
          <p:cNvSpPr txBox="1"/>
          <p:nvPr/>
        </p:nvSpPr>
        <p:spPr>
          <a:xfrm>
            <a:off x="191125" y="4856813"/>
            <a:ext cx="3000000" cy="10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rgbClr val="13122D"/>
                </a:solidFill>
                <a:latin typeface="Tomorrow"/>
                <a:ea typeface="Tomorrow"/>
                <a:cs typeface="Tomorrow"/>
                <a:sym typeface="Tomorrow"/>
              </a:rPr>
              <a:t>10</a:t>
            </a:r>
            <a:r>
              <a:rPr lang="en-US" sz="7200">
                <a:solidFill>
                  <a:srgbClr val="13122D"/>
                </a:solidFill>
                <a:latin typeface="Tomorrow"/>
                <a:ea typeface="Tomorrow"/>
                <a:cs typeface="Tomorrow"/>
                <a:sym typeface="Tomorrow"/>
              </a:rPr>
              <a:t>%</a:t>
            </a:r>
            <a:endParaRPr sz="7200">
              <a:solidFill>
                <a:srgbClr val="13122D"/>
              </a:solidFill>
              <a:latin typeface="Tomorrow"/>
              <a:ea typeface="Tomorrow"/>
              <a:cs typeface="Tomorrow"/>
              <a:sym typeface="Tomorrow"/>
            </a:endParaRPr>
          </a:p>
        </p:txBody>
      </p:sp>
      <p:sp>
        <p:nvSpPr>
          <p:cNvPr id="156" name="Google Shape;156;p16"/>
          <p:cNvSpPr txBox="1"/>
          <p:nvPr/>
        </p:nvSpPr>
        <p:spPr>
          <a:xfrm>
            <a:off x="191125" y="6689738"/>
            <a:ext cx="3000000" cy="10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rgbClr val="13122D"/>
                </a:solidFill>
                <a:latin typeface="Tomorrow"/>
                <a:ea typeface="Tomorrow"/>
                <a:cs typeface="Tomorrow"/>
                <a:sym typeface="Tomorrow"/>
              </a:rPr>
              <a:t>~1</a:t>
            </a:r>
            <a:r>
              <a:rPr lang="en-US" sz="7200">
                <a:solidFill>
                  <a:srgbClr val="13122D"/>
                </a:solidFill>
                <a:latin typeface="Tomorrow"/>
                <a:ea typeface="Tomorrow"/>
                <a:cs typeface="Tomorrow"/>
                <a:sym typeface="Tomorrow"/>
              </a:rPr>
              <a:t>%</a:t>
            </a:r>
            <a:endParaRPr sz="7200">
              <a:solidFill>
                <a:srgbClr val="13122D"/>
              </a:solidFill>
              <a:latin typeface="Tomorrow"/>
              <a:ea typeface="Tomorrow"/>
              <a:cs typeface="Tomorrow"/>
              <a:sym typeface="Tomorrow"/>
            </a:endParaRPr>
          </a:p>
        </p:txBody>
      </p:sp>
      <p:sp>
        <p:nvSpPr>
          <p:cNvPr id="157" name="Google Shape;157;p16"/>
          <p:cNvSpPr txBox="1"/>
          <p:nvPr/>
        </p:nvSpPr>
        <p:spPr>
          <a:xfrm>
            <a:off x="191125" y="8524313"/>
            <a:ext cx="3000000" cy="10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rgbClr val="13122D"/>
                </a:solidFill>
                <a:latin typeface="Tomorrow"/>
                <a:ea typeface="Tomorrow"/>
                <a:cs typeface="Tomorrow"/>
                <a:sym typeface="Tomorrow"/>
              </a:rPr>
              <a:t>&lt;.5</a:t>
            </a:r>
            <a:r>
              <a:rPr lang="en-US" sz="7200">
                <a:solidFill>
                  <a:srgbClr val="13122D"/>
                </a:solidFill>
                <a:latin typeface="Tomorrow"/>
                <a:ea typeface="Tomorrow"/>
                <a:cs typeface="Tomorrow"/>
                <a:sym typeface="Tomorrow"/>
              </a:rPr>
              <a:t>%</a:t>
            </a:r>
            <a:endParaRPr sz="7200">
              <a:solidFill>
                <a:srgbClr val="13122D"/>
              </a:solidFill>
              <a:latin typeface="Tomorrow"/>
              <a:ea typeface="Tomorrow"/>
              <a:cs typeface="Tomorrow"/>
              <a:sym typeface="Tomorrow"/>
            </a:endParaRPr>
          </a:p>
        </p:txBody>
      </p:sp>
      <p:sp>
        <p:nvSpPr>
          <p:cNvPr id="158" name="Google Shape;158;p16"/>
          <p:cNvSpPr txBox="1"/>
          <p:nvPr/>
        </p:nvSpPr>
        <p:spPr>
          <a:xfrm>
            <a:off x="685825" y="2064463"/>
            <a:ext cx="4419600" cy="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solidFill>
                  <a:srgbClr val="13122D"/>
                </a:solidFill>
                <a:latin typeface="Tomorrow"/>
                <a:ea typeface="Tomorrow"/>
                <a:cs typeface="Tomorrow"/>
                <a:sym typeface="Tomorrow"/>
              </a:rPr>
              <a:t>% of Rev.</a:t>
            </a:r>
            <a:endParaRPr sz="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D079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7"/>
          <p:cNvSpPr txBox="1"/>
          <p:nvPr/>
        </p:nvSpPr>
        <p:spPr>
          <a:xfrm>
            <a:off x="1028700" y="500850"/>
            <a:ext cx="16230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rgbClr val="13122D"/>
                </a:solidFill>
                <a:latin typeface="Tomorrow"/>
                <a:ea typeface="Tomorrow"/>
                <a:cs typeface="Tomorrow"/>
                <a:sym typeface="Tomorrow"/>
              </a:rPr>
              <a:t>Economic/Competitive Environment</a:t>
            </a:r>
            <a:endParaRPr sz="7200">
              <a:solidFill>
                <a:srgbClr val="13122D"/>
              </a:solidFill>
              <a:latin typeface="Tomorrow"/>
              <a:ea typeface="Tomorrow"/>
              <a:cs typeface="Tomorrow"/>
              <a:sym typeface="Tomorrow"/>
            </a:endParaRPr>
          </a:p>
        </p:txBody>
      </p:sp>
      <p:sp>
        <p:nvSpPr>
          <p:cNvPr id="164" name="Google Shape;164;p17"/>
          <p:cNvSpPr txBox="1"/>
          <p:nvPr/>
        </p:nvSpPr>
        <p:spPr>
          <a:xfrm>
            <a:off x="0" y="2079920"/>
            <a:ext cx="6345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7"/>
          <p:cNvSpPr txBox="1"/>
          <p:nvPr/>
        </p:nvSpPr>
        <p:spPr>
          <a:xfrm>
            <a:off x="639127" y="2635834"/>
            <a:ext cx="5513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6" name="Google Shape;166;p17" title="Screenshot 2025-12-08 at 7.19.49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4600" y="1711100"/>
            <a:ext cx="13402425" cy="485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 title="Screenshot 2025-12-08 at 7.20.1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34600" y="6654373"/>
            <a:ext cx="13402425" cy="3208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7" title="Screenshot 2025-12-08 at 8.34.10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" y="2635825"/>
            <a:ext cx="4114800" cy="575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D079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8"/>
          <p:cNvSpPr txBox="1"/>
          <p:nvPr/>
        </p:nvSpPr>
        <p:spPr>
          <a:xfrm>
            <a:off x="1028900" y="810375"/>
            <a:ext cx="16230600" cy="8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rgbClr val="13122D"/>
                </a:solidFill>
                <a:latin typeface="Tomorrow"/>
                <a:ea typeface="Tomorrow"/>
                <a:cs typeface="Tomorrow"/>
                <a:sym typeface="Tomorrow"/>
              </a:rPr>
              <a:t>DEFENSIBLE MOAT</a:t>
            </a:r>
            <a:endParaRPr/>
          </a:p>
        </p:txBody>
      </p:sp>
      <p:sp>
        <p:nvSpPr>
          <p:cNvPr id="174" name="Google Shape;174;p18"/>
          <p:cNvSpPr txBox="1"/>
          <p:nvPr/>
        </p:nvSpPr>
        <p:spPr>
          <a:xfrm>
            <a:off x="1167300" y="2158200"/>
            <a:ext cx="15774300" cy="73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Full-stack platform</a:t>
            </a:r>
            <a:endParaRPr sz="3000">
              <a:solidFill>
                <a:srgbClr val="13122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• NVIDIA controls GPUs, systems, networking, and CUDA/software, not just chips.</a:t>
            </a:r>
            <a:endParaRPr sz="3000">
              <a:solidFill>
                <a:srgbClr val="13122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• Tight integration across the stack delivers better time-to-train and time-to-deploy than piecemeal alternatives.</a:t>
            </a:r>
            <a:endParaRPr sz="3000">
              <a:solidFill>
                <a:srgbClr val="13122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13122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CUDA &amp; software ecosystem</a:t>
            </a:r>
            <a:endParaRPr sz="3000">
              <a:solidFill>
                <a:srgbClr val="13122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• CUDA and NVIDIA’s libraries/frameworks are deeply embedded in AI workflows.</a:t>
            </a:r>
            <a:endParaRPr sz="3000">
              <a:solidFill>
                <a:srgbClr val="13122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• Engineers emphasized high switching costs and “integration pain” in moving off CUDA or supporting multiple stacks.</a:t>
            </a:r>
            <a:endParaRPr sz="3000">
              <a:solidFill>
                <a:srgbClr val="13122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13122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Networking &amp; systems</a:t>
            </a:r>
            <a:endParaRPr sz="3000">
              <a:solidFill>
                <a:srgbClr val="13122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• NVIDIA’s InfiniBand + NVLink + reference rack designs give it an edge at the rack/cluster level, not just at the chip.</a:t>
            </a:r>
            <a:endParaRPr sz="3000">
              <a:solidFill>
                <a:srgbClr val="13122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13122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Result: I treat NVIDIA as an AI infrastructure platform with a durable moat, which supports premium margins and slower-than-feared share erosion.</a:t>
            </a:r>
            <a:endParaRPr sz="3000">
              <a:solidFill>
                <a:srgbClr val="13122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22D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19"/>
          <p:cNvGrpSpPr/>
          <p:nvPr/>
        </p:nvGrpSpPr>
        <p:grpSpPr>
          <a:xfrm>
            <a:off x="9244774" y="5854912"/>
            <a:ext cx="8557313" cy="3135568"/>
            <a:chOff x="0" y="-9525"/>
            <a:chExt cx="1903571" cy="697506"/>
          </a:xfrm>
        </p:grpSpPr>
        <p:sp>
          <p:nvSpPr>
            <p:cNvPr id="180" name="Google Shape;180;p19"/>
            <p:cNvSpPr/>
            <p:nvPr/>
          </p:nvSpPr>
          <p:spPr>
            <a:xfrm>
              <a:off x="0" y="0"/>
              <a:ext cx="1903571" cy="687981"/>
            </a:xfrm>
            <a:custGeom>
              <a:rect b="b" l="l" r="r" t="t"/>
              <a:pathLst>
                <a:path extrusionOk="0" h="687981" w="1903571">
                  <a:moveTo>
                    <a:pt x="21423" y="0"/>
                  </a:moveTo>
                  <a:lnTo>
                    <a:pt x="1882148" y="0"/>
                  </a:lnTo>
                  <a:cubicBezTo>
                    <a:pt x="1893980" y="0"/>
                    <a:pt x="1903571" y="9591"/>
                    <a:pt x="1903571" y="21423"/>
                  </a:cubicBezTo>
                  <a:lnTo>
                    <a:pt x="1903571" y="666558"/>
                  </a:lnTo>
                  <a:cubicBezTo>
                    <a:pt x="1903571" y="678389"/>
                    <a:pt x="1893980" y="687981"/>
                    <a:pt x="1882148" y="687981"/>
                  </a:cubicBezTo>
                  <a:lnTo>
                    <a:pt x="21423" y="687981"/>
                  </a:lnTo>
                  <a:cubicBezTo>
                    <a:pt x="15741" y="687981"/>
                    <a:pt x="10292" y="685724"/>
                    <a:pt x="6275" y="681706"/>
                  </a:cubicBezTo>
                  <a:cubicBezTo>
                    <a:pt x="2257" y="677689"/>
                    <a:pt x="0" y="672239"/>
                    <a:pt x="0" y="666558"/>
                  </a:cubicBezTo>
                  <a:lnTo>
                    <a:pt x="0" y="21423"/>
                  </a:lnTo>
                  <a:cubicBezTo>
                    <a:pt x="0" y="9591"/>
                    <a:pt x="9591" y="0"/>
                    <a:pt x="21423" y="0"/>
                  </a:cubicBezTo>
                  <a:close/>
                </a:path>
              </a:pathLst>
            </a:custGeom>
            <a:solidFill>
              <a:srgbClr val="1AD079"/>
            </a:solidFill>
            <a:ln>
              <a:noFill/>
            </a:ln>
          </p:spPr>
          <p:txBody>
            <a:bodyPr anchorCtr="0" anchor="ctr" bIns="108250" lIns="108250" spcFirstLastPara="1" rIns="108250" wrap="square" tIns="1082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19"/>
            <p:cNvSpPr txBox="1"/>
            <p:nvPr/>
          </p:nvSpPr>
          <p:spPr>
            <a:xfrm>
              <a:off x="0" y="-9525"/>
              <a:ext cx="1903500" cy="69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150" lIns="60150" spcFirstLastPara="1" rIns="60150" wrap="square" tIns="60150">
              <a:noAutofit/>
            </a:bodyPr>
            <a:lstStyle/>
            <a:p>
              <a:pPr indent="0" lvl="0" marL="0" marR="0" rtl="0" algn="ctr">
                <a:lnSpc>
                  <a:spcPct val="140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3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2" name="Google Shape;182;p19"/>
          <p:cNvSpPr txBox="1"/>
          <p:nvPr/>
        </p:nvSpPr>
        <p:spPr>
          <a:xfrm>
            <a:off x="1009650" y="583125"/>
            <a:ext cx="162498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799">
                <a:solidFill>
                  <a:srgbClr val="F0F9FF"/>
                </a:solidFill>
                <a:latin typeface="Tomorrow"/>
                <a:ea typeface="Tomorrow"/>
                <a:cs typeface="Tomorrow"/>
                <a:sym typeface="Tomorrow"/>
              </a:rPr>
              <a:t>Tension Points of the Business</a:t>
            </a:r>
            <a:endParaRPr/>
          </a:p>
        </p:txBody>
      </p:sp>
      <p:grpSp>
        <p:nvGrpSpPr>
          <p:cNvPr id="183" name="Google Shape;183;p19"/>
          <p:cNvGrpSpPr/>
          <p:nvPr/>
        </p:nvGrpSpPr>
        <p:grpSpPr>
          <a:xfrm>
            <a:off x="9244763" y="2608038"/>
            <a:ext cx="8557313" cy="3135568"/>
            <a:chOff x="0" y="-9525"/>
            <a:chExt cx="1903571" cy="697506"/>
          </a:xfrm>
        </p:grpSpPr>
        <p:sp>
          <p:nvSpPr>
            <p:cNvPr id="184" name="Google Shape;184;p19"/>
            <p:cNvSpPr/>
            <p:nvPr/>
          </p:nvSpPr>
          <p:spPr>
            <a:xfrm>
              <a:off x="0" y="0"/>
              <a:ext cx="1903571" cy="687981"/>
            </a:xfrm>
            <a:custGeom>
              <a:rect b="b" l="l" r="r" t="t"/>
              <a:pathLst>
                <a:path extrusionOk="0" h="687981" w="1903571">
                  <a:moveTo>
                    <a:pt x="21423" y="0"/>
                  </a:moveTo>
                  <a:lnTo>
                    <a:pt x="1882148" y="0"/>
                  </a:lnTo>
                  <a:cubicBezTo>
                    <a:pt x="1893980" y="0"/>
                    <a:pt x="1903571" y="9591"/>
                    <a:pt x="1903571" y="21423"/>
                  </a:cubicBezTo>
                  <a:lnTo>
                    <a:pt x="1903571" y="666558"/>
                  </a:lnTo>
                  <a:cubicBezTo>
                    <a:pt x="1903571" y="678389"/>
                    <a:pt x="1893980" y="687981"/>
                    <a:pt x="1882148" y="687981"/>
                  </a:cubicBezTo>
                  <a:lnTo>
                    <a:pt x="21423" y="687981"/>
                  </a:lnTo>
                  <a:cubicBezTo>
                    <a:pt x="15741" y="687981"/>
                    <a:pt x="10292" y="685724"/>
                    <a:pt x="6275" y="681706"/>
                  </a:cubicBezTo>
                  <a:cubicBezTo>
                    <a:pt x="2257" y="677689"/>
                    <a:pt x="0" y="672239"/>
                    <a:pt x="0" y="666558"/>
                  </a:cubicBezTo>
                  <a:lnTo>
                    <a:pt x="0" y="21423"/>
                  </a:lnTo>
                  <a:cubicBezTo>
                    <a:pt x="0" y="9591"/>
                    <a:pt x="9591" y="0"/>
                    <a:pt x="21423" y="0"/>
                  </a:cubicBezTo>
                  <a:close/>
                </a:path>
              </a:pathLst>
            </a:custGeom>
            <a:solidFill>
              <a:srgbClr val="F0F9FF"/>
            </a:solidFill>
            <a:ln>
              <a:noFill/>
            </a:ln>
          </p:spPr>
          <p:txBody>
            <a:bodyPr anchorCtr="0" anchor="ctr" bIns="108250" lIns="108250" spcFirstLastPara="1" rIns="108250" wrap="square" tIns="1082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9"/>
            <p:cNvSpPr txBox="1"/>
            <p:nvPr/>
          </p:nvSpPr>
          <p:spPr>
            <a:xfrm>
              <a:off x="0" y="-9525"/>
              <a:ext cx="1903500" cy="69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125" lIns="60125" spcFirstLastPara="1" rIns="60125" wrap="square" tIns="60125">
              <a:noAutofit/>
            </a:bodyPr>
            <a:lstStyle/>
            <a:p>
              <a:pPr indent="0" lvl="0" marL="0" marR="0" rtl="0" algn="ctr">
                <a:lnSpc>
                  <a:spcPct val="140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3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6" name="Google Shape;186;p19"/>
          <p:cNvGrpSpPr/>
          <p:nvPr/>
        </p:nvGrpSpPr>
        <p:grpSpPr>
          <a:xfrm>
            <a:off x="523224" y="5854899"/>
            <a:ext cx="8557313" cy="3135568"/>
            <a:chOff x="0" y="-9525"/>
            <a:chExt cx="1903571" cy="697506"/>
          </a:xfrm>
        </p:grpSpPr>
        <p:sp>
          <p:nvSpPr>
            <p:cNvPr id="187" name="Google Shape;187;p19"/>
            <p:cNvSpPr/>
            <p:nvPr/>
          </p:nvSpPr>
          <p:spPr>
            <a:xfrm>
              <a:off x="0" y="0"/>
              <a:ext cx="1903571" cy="687981"/>
            </a:xfrm>
            <a:custGeom>
              <a:rect b="b" l="l" r="r" t="t"/>
              <a:pathLst>
                <a:path extrusionOk="0" h="687981" w="1903571">
                  <a:moveTo>
                    <a:pt x="21423" y="0"/>
                  </a:moveTo>
                  <a:lnTo>
                    <a:pt x="1882148" y="0"/>
                  </a:lnTo>
                  <a:cubicBezTo>
                    <a:pt x="1893980" y="0"/>
                    <a:pt x="1903571" y="9591"/>
                    <a:pt x="1903571" y="21423"/>
                  </a:cubicBezTo>
                  <a:lnTo>
                    <a:pt x="1903571" y="666558"/>
                  </a:lnTo>
                  <a:cubicBezTo>
                    <a:pt x="1903571" y="678389"/>
                    <a:pt x="1893980" y="687981"/>
                    <a:pt x="1882148" y="687981"/>
                  </a:cubicBezTo>
                  <a:lnTo>
                    <a:pt x="21423" y="687981"/>
                  </a:lnTo>
                  <a:cubicBezTo>
                    <a:pt x="15741" y="687981"/>
                    <a:pt x="10292" y="685724"/>
                    <a:pt x="6275" y="681706"/>
                  </a:cubicBezTo>
                  <a:cubicBezTo>
                    <a:pt x="2257" y="677689"/>
                    <a:pt x="0" y="672239"/>
                    <a:pt x="0" y="666558"/>
                  </a:cubicBezTo>
                  <a:lnTo>
                    <a:pt x="0" y="21423"/>
                  </a:lnTo>
                  <a:cubicBezTo>
                    <a:pt x="0" y="9591"/>
                    <a:pt x="9591" y="0"/>
                    <a:pt x="21423" y="0"/>
                  </a:cubicBezTo>
                  <a:close/>
                </a:path>
              </a:pathLst>
            </a:custGeom>
            <a:solidFill>
              <a:srgbClr val="1AD079"/>
            </a:solidFill>
            <a:ln>
              <a:noFill/>
            </a:ln>
          </p:spPr>
          <p:txBody>
            <a:bodyPr anchorCtr="0" anchor="ctr" bIns="108250" lIns="108250" spcFirstLastPara="1" rIns="108250" wrap="square" tIns="1082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9"/>
            <p:cNvSpPr txBox="1"/>
            <p:nvPr/>
          </p:nvSpPr>
          <p:spPr>
            <a:xfrm>
              <a:off x="0" y="-9525"/>
              <a:ext cx="1903500" cy="69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150" lIns="60150" spcFirstLastPara="1" rIns="60150" wrap="square" tIns="60150">
              <a:noAutofit/>
            </a:bodyPr>
            <a:lstStyle/>
            <a:p>
              <a:pPr indent="0" lvl="0" marL="0" marR="0" rtl="0" algn="ctr">
                <a:lnSpc>
                  <a:spcPct val="140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3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9" name="Google Shape;189;p19"/>
          <p:cNvSpPr txBox="1"/>
          <p:nvPr/>
        </p:nvSpPr>
        <p:spPr>
          <a:xfrm>
            <a:off x="10279043" y="3035700"/>
            <a:ext cx="6489000" cy="3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99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Hyperscaler AI Capex &amp; Buyer Power</a:t>
            </a:r>
            <a:endParaRPr/>
          </a:p>
        </p:txBody>
      </p:sp>
      <p:sp>
        <p:nvSpPr>
          <p:cNvPr id="190" name="Google Shape;190;p19"/>
          <p:cNvSpPr txBox="1"/>
          <p:nvPr/>
        </p:nvSpPr>
        <p:spPr>
          <a:xfrm>
            <a:off x="9841975" y="3699846"/>
            <a:ext cx="73629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If a handful of “AI factory” customers (MSFT, AMZN, GOOGL, META) keep AI capex structurally high or move into a sharper digestion as custom silicon and buyer power grow; my field work points to an elevated but lumpy, stair-step pattern rather than a near-term cliff.</a:t>
            </a:r>
            <a:endParaRPr/>
          </a:p>
        </p:txBody>
      </p:sp>
      <p:sp>
        <p:nvSpPr>
          <p:cNvPr id="191" name="Google Shape;191;p19"/>
          <p:cNvSpPr txBox="1"/>
          <p:nvPr/>
        </p:nvSpPr>
        <p:spPr>
          <a:xfrm>
            <a:off x="10973569" y="6178007"/>
            <a:ext cx="5099700" cy="3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99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Competition &amp; Policy</a:t>
            </a:r>
            <a:endParaRPr/>
          </a:p>
        </p:txBody>
      </p:sp>
      <p:sp>
        <p:nvSpPr>
          <p:cNvPr id="192" name="Google Shape;192;p19"/>
          <p:cNvSpPr txBox="1"/>
          <p:nvPr/>
        </p:nvSpPr>
        <p:spPr>
          <a:xfrm>
            <a:off x="9841975" y="6725208"/>
            <a:ext cx="74175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How quickly AMD and custom cloud chips can erode NVIDIA’s share and pricing, and whether export controls/AI policy simply reshape NVIDIA’s mix or materially cap TAM and margins; I view alternatives as taking pocket share while CUDA and full-stack integration keep a premium footprint, with regulation as a key asymmetric downside risk.</a:t>
            </a:r>
            <a:endParaRPr/>
          </a:p>
        </p:txBody>
      </p:sp>
      <p:grpSp>
        <p:nvGrpSpPr>
          <p:cNvPr id="193" name="Google Shape;193;p19"/>
          <p:cNvGrpSpPr/>
          <p:nvPr/>
        </p:nvGrpSpPr>
        <p:grpSpPr>
          <a:xfrm>
            <a:off x="523224" y="2608073"/>
            <a:ext cx="8557313" cy="3135499"/>
            <a:chOff x="0" y="-9525"/>
            <a:chExt cx="1903571" cy="697506"/>
          </a:xfrm>
        </p:grpSpPr>
        <p:sp>
          <p:nvSpPr>
            <p:cNvPr id="194" name="Google Shape;194;p19"/>
            <p:cNvSpPr/>
            <p:nvPr/>
          </p:nvSpPr>
          <p:spPr>
            <a:xfrm>
              <a:off x="0" y="0"/>
              <a:ext cx="1903571" cy="687981"/>
            </a:xfrm>
            <a:custGeom>
              <a:rect b="b" l="l" r="r" t="t"/>
              <a:pathLst>
                <a:path extrusionOk="0" h="687981" w="1903571">
                  <a:moveTo>
                    <a:pt x="21423" y="0"/>
                  </a:moveTo>
                  <a:lnTo>
                    <a:pt x="1882148" y="0"/>
                  </a:lnTo>
                  <a:cubicBezTo>
                    <a:pt x="1893980" y="0"/>
                    <a:pt x="1903571" y="9591"/>
                    <a:pt x="1903571" y="21423"/>
                  </a:cubicBezTo>
                  <a:lnTo>
                    <a:pt x="1903571" y="666558"/>
                  </a:lnTo>
                  <a:cubicBezTo>
                    <a:pt x="1903571" y="678389"/>
                    <a:pt x="1893980" y="687981"/>
                    <a:pt x="1882148" y="687981"/>
                  </a:cubicBezTo>
                  <a:lnTo>
                    <a:pt x="21423" y="687981"/>
                  </a:lnTo>
                  <a:cubicBezTo>
                    <a:pt x="15741" y="687981"/>
                    <a:pt x="10292" y="685724"/>
                    <a:pt x="6275" y="681706"/>
                  </a:cubicBezTo>
                  <a:cubicBezTo>
                    <a:pt x="2257" y="677689"/>
                    <a:pt x="0" y="672239"/>
                    <a:pt x="0" y="666558"/>
                  </a:cubicBezTo>
                  <a:lnTo>
                    <a:pt x="0" y="21423"/>
                  </a:lnTo>
                  <a:cubicBezTo>
                    <a:pt x="0" y="9591"/>
                    <a:pt x="9591" y="0"/>
                    <a:pt x="21423" y="0"/>
                  </a:cubicBezTo>
                  <a:close/>
                </a:path>
              </a:pathLst>
            </a:custGeom>
            <a:solidFill>
              <a:srgbClr val="F0F9FF"/>
            </a:solidFill>
            <a:ln>
              <a:noFill/>
            </a:ln>
          </p:spPr>
          <p:txBody>
            <a:bodyPr anchorCtr="0" anchor="ctr" bIns="108250" lIns="108250" spcFirstLastPara="1" rIns="108250" wrap="square" tIns="1082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9"/>
            <p:cNvSpPr txBox="1"/>
            <p:nvPr/>
          </p:nvSpPr>
          <p:spPr>
            <a:xfrm>
              <a:off x="0" y="-9525"/>
              <a:ext cx="1903500" cy="69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150" lIns="60150" spcFirstLastPara="1" rIns="60150" wrap="square" tIns="60150">
              <a:noAutofit/>
            </a:bodyPr>
            <a:lstStyle/>
            <a:p>
              <a:pPr indent="0" lvl="0" marL="0" marR="0" rtl="0" algn="ctr">
                <a:lnSpc>
                  <a:spcPct val="140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3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6" name="Google Shape;196;p19"/>
          <p:cNvSpPr txBox="1"/>
          <p:nvPr/>
        </p:nvSpPr>
        <p:spPr>
          <a:xfrm>
            <a:off x="1908530" y="3024949"/>
            <a:ext cx="5786700" cy="3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99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Supply Chain – HBM &amp; CoWoS</a:t>
            </a:r>
            <a:endParaRPr/>
          </a:p>
        </p:txBody>
      </p:sp>
      <p:sp>
        <p:nvSpPr>
          <p:cNvPr id="197" name="Google Shape;197;p19"/>
          <p:cNvSpPr txBox="1"/>
          <p:nvPr/>
        </p:nvSpPr>
        <p:spPr>
          <a:xfrm>
            <a:off x="1151175" y="3642525"/>
            <a:ext cx="71739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Whether HBM and advanced packaging stay a hard cap on data-center growth or ease enough to unlock another leg of upside; faster ramps at SK hynix, Samsung, Micron, and TSMC would mean more Blackwell systems and a richer margin mix than the market models today.</a:t>
            </a:r>
            <a:endParaRPr/>
          </a:p>
        </p:txBody>
      </p:sp>
      <p:sp>
        <p:nvSpPr>
          <p:cNvPr id="198" name="Google Shape;198;p19"/>
          <p:cNvSpPr txBox="1"/>
          <p:nvPr/>
        </p:nvSpPr>
        <p:spPr>
          <a:xfrm>
            <a:off x="2252030" y="6178007"/>
            <a:ext cx="5099700" cy="3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99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Power Availability &amp; Cooling</a:t>
            </a:r>
            <a:endParaRPr/>
          </a:p>
        </p:txBody>
      </p:sp>
      <p:sp>
        <p:nvSpPr>
          <p:cNvPr id="199" name="Google Shape;199;p19"/>
          <p:cNvSpPr txBox="1"/>
          <p:nvPr/>
        </p:nvSpPr>
        <p:spPr>
          <a:xfrm>
            <a:off x="1151000" y="6833298"/>
            <a:ext cx="71739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Whether power, grid, and liquid-cooling bottlenecks become a structural cap on AI build-outs or mainly push projects out by a few quarters; I treat power/cooling as phasing risk that adds volatility, not permanent demand destruction, over my 18–24 month horizon.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0F9FF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0"/>
          <p:cNvSpPr txBox="1"/>
          <p:nvPr/>
        </p:nvSpPr>
        <p:spPr>
          <a:xfrm>
            <a:off x="3400950" y="762625"/>
            <a:ext cx="114861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799">
                <a:solidFill>
                  <a:srgbClr val="13122D"/>
                </a:solidFill>
                <a:latin typeface="Tomorrow"/>
                <a:ea typeface="Tomorrow"/>
                <a:cs typeface="Tomorrow"/>
                <a:sym typeface="Tomorrow"/>
              </a:rPr>
              <a:t>Investment Thesis</a:t>
            </a:r>
            <a:endParaRPr/>
          </a:p>
        </p:txBody>
      </p:sp>
      <p:grpSp>
        <p:nvGrpSpPr>
          <p:cNvPr id="205" name="Google Shape;205;p20"/>
          <p:cNvGrpSpPr/>
          <p:nvPr/>
        </p:nvGrpSpPr>
        <p:grpSpPr>
          <a:xfrm>
            <a:off x="498600" y="2514675"/>
            <a:ext cx="8450142" cy="3672439"/>
            <a:chOff x="0" y="-9525"/>
            <a:chExt cx="1903571" cy="697506"/>
          </a:xfrm>
        </p:grpSpPr>
        <p:sp>
          <p:nvSpPr>
            <p:cNvPr id="206" name="Google Shape;206;p20"/>
            <p:cNvSpPr/>
            <p:nvPr/>
          </p:nvSpPr>
          <p:spPr>
            <a:xfrm>
              <a:off x="0" y="0"/>
              <a:ext cx="1903571" cy="687981"/>
            </a:xfrm>
            <a:custGeom>
              <a:rect b="b" l="l" r="r" t="t"/>
              <a:pathLst>
                <a:path extrusionOk="0" h="687981" w="1903571">
                  <a:moveTo>
                    <a:pt x="21423" y="0"/>
                  </a:moveTo>
                  <a:lnTo>
                    <a:pt x="1882148" y="0"/>
                  </a:lnTo>
                  <a:cubicBezTo>
                    <a:pt x="1893980" y="0"/>
                    <a:pt x="1903571" y="9591"/>
                    <a:pt x="1903571" y="21423"/>
                  </a:cubicBezTo>
                  <a:lnTo>
                    <a:pt x="1903571" y="666558"/>
                  </a:lnTo>
                  <a:cubicBezTo>
                    <a:pt x="1903571" y="678389"/>
                    <a:pt x="1893980" y="687981"/>
                    <a:pt x="1882148" y="687981"/>
                  </a:cubicBezTo>
                  <a:lnTo>
                    <a:pt x="21423" y="687981"/>
                  </a:lnTo>
                  <a:cubicBezTo>
                    <a:pt x="15741" y="687981"/>
                    <a:pt x="10292" y="685724"/>
                    <a:pt x="6275" y="681706"/>
                  </a:cubicBezTo>
                  <a:cubicBezTo>
                    <a:pt x="2257" y="677689"/>
                    <a:pt x="0" y="672239"/>
                    <a:pt x="0" y="666558"/>
                  </a:cubicBezTo>
                  <a:lnTo>
                    <a:pt x="0" y="21423"/>
                  </a:lnTo>
                  <a:cubicBezTo>
                    <a:pt x="0" y="9591"/>
                    <a:pt x="9591" y="0"/>
                    <a:pt x="21423" y="0"/>
                  </a:cubicBezTo>
                  <a:close/>
                </a:path>
              </a:pathLst>
            </a:custGeom>
            <a:solidFill>
              <a:srgbClr val="1AD079"/>
            </a:solidFill>
            <a:ln>
              <a:noFill/>
            </a:ln>
          </p:spPr>
          <p:txBody>
            <a:bodyPr anchorCtr="0" anchor="ctr" bIns="96000" lIns="96000" spcFirstLastPara="1" rIns="96000" wrap="square" tIns="960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20"/>
            <p:cNvSpPr txBox="1"/>
            <p:nvPr/>
          </p:nvSpPr>
          <p:spPr>
            <a:xfrm>
              <a:off x="0" y="-9525"/>
              <a:ext cx="1903571" cy="6975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140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8" name="Google Shape;208;p20"/>
          <p:cNvGrpSpPr/>
          <p:nvPr/>
        </p:nvGrpSpPr>
        <p:grpSpPr>
          <a:xfrm>
            <a:off x="498684" y="6187173"/>
            <a:ext cx="8450142" cy="3672439"/>
            <a:chOff x="0" y="-9525"/>
            <a:chExt cx="1903571" cy="697506"/>
          </a:xfrm>
        </p:grpSpPr>
        <p:sp>
          <p:nvSpPr>
            <p:cNvPr id="209" name="Google Shape;209;p20"/>
            <p:cNvSpPr/>
            <p:nvPr/>
          </p:nvSpPr>
          <p:spPr>
            <a:xfrm>
              <a:off x="0" y="0"/>
              <a:ext cx="1903571" cy="687981"/>
            </a:xfrm>
            <a:custGeom>
              <a:rect b="b" l="l" r="r" t="t"/>
              <a:pathLst>
                <a:path extrusionOk="0" h="687981" w="1903571">
                  <a:moveTo>
                    <a:pt x="21423" y="0"/>
                  </a:moveTo>
                  <a:lnTo>
                    <a:pt x="1882148" y="0"/>
                  </a:lnTo>
                  <a:cubicBezTo>
                    <a:pt x="1893980" y="0"/>
                    <a:pt x="1903571" y="9591"/>
                    <a:pt x="1903571" y="21423"/>
                  </a:cubicBezTo>
                  <a:lnTo>
                    <a:pt x="1903571" y="666558"/>
                  </a:lnTo>
                  <a:cubicBezTo>
                    <a:pt x="1903571" y="678389"/>
                    <a:pt x="1893980" y="687981"/>
                    <a:pt x="1882148" y="687981"/>
                  </a:cubicBezTo>
                  <a:lnTo>
                    <a:pt x="21423" y="687981"/>
                  </a:lnTo>
                  <a:cubicBezTo>
                    <a:pt x="15741" y="687981"/>
                    <a:pt x="10292" y="685724"/>
                    <a:pt x="6275" y="681706"/>
                  </a:cubicBezTo>
                  <a:cubicBezTo>
                    <a:pt x="2257" y="677689"/>
                    <a:pt x="0" y="672239"/>
                    <a:pt x="0" y="666558"/>
                  </a:cubicBezTo>
                  <a:lnTo>
                    <a:pt x="0" y="21423"/>
                  </a:lnTo>
                  <a:cubicBezTo>
                    <a:pt x="0" y="9591"/>
                    <a:pt x="9591" y="0"/>
                    <a:pt x="21423" y="0"/>
                  </a:cubicBezTo>
                  <a:close/>
                </a:path>
              </a:pathLst>
            </a:custGeom>
            <a:solidFill>
              <a:srgbClr val="13122D"/>
            </a:solidFill>
            <a:ln>
              <a:noFill/>
            </a:ln>
          </p:spPr>
          <p:txBody>
            <a:bodyPr anchorCtr="0" anchor="ctr" bIns="96000" lIns="96000" spcFirstLastPara="1" rIns="96000" wrap="square" tIns="960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20"/>
            <p:cNvSpPr txBox="1"/>
            <p:nvPr/>
          </p:nvSpPr>
          <p:spPr>
            <a:xfrm>
              <a:off x="0" y="-9525"/>
              <a:ext cx="1903571" cy="6975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140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1" name="Google Shape;211;p20"/>
          <p:cNvGrpSpPr/>
          <p:nvPr/>
        </p:nvGrpSpPr>
        <p:grpSpPr>
          <a:xfrm>
            <a:off x="9064202" y="6196281"/>
            <a:ext cx="8450142" cy="3672439"/>
            <a:chOff x="0" y="-9525"/>
            <a:chExt cx="1903571" cy="697506"/>
          </a:xfrm>
        </p:grpSpPr>
        <p:sp>
          <p:nvSpPr>
            <p:cNvPr id="212" name="Google Shape;212;p20"/>
            <p:cNvSpPr/>
            <p:nvPr/>
          </p:nvSpPr>
          <p:spPr>
            <a:xfrm>
              <a:off x="0" y="0"/>
              <a:ext cx="1903571" cy="687981"/>
            </a:xfrm>
            <a:custGeom>
              <a:rect b="b" l="l" r="r" t="t"/>
              <a:pathLst>
                <a:path extrusionOk="0" h="687981" w="1903571">
                  <a:moveTo>
                    <a:pt x="21423" y="0"/>
                  </a:moveTo>
                  <a:lnTo>
                    <a:pt x="1882148" y="0"/>
                  </a:lnTo>
                  <a:cubicBezTo>
                    <a:pt x="1893980" y="0"/>
                    <a:pt x="1903571" y="9591"/>
                    <a:pt x="1903571" y="21423"/>
                  </a:cubicBezTo>
                  <a:lnTo>
                    <a:pt x="1903571" y="666558"/>
                  </a:lnTo>
                  <a:cubicBezTo>
                    <a:pt x="1903571" y="678389"/>
                    <a:pt x="1893980" y="687981"/>
                    <a:pt x="1882148" y="687981"/>
                  </a:cubicBezTo>
                  <a:lnTo>
                    <a:pt x="21423" y="687981"/>
                  </a:lnTo>
                  <a:cubicBezTo>
                    <a:pt x="15741" y="687981"/>
                    <a:pt x="10292" y="685724"/>
                    <a:pt x="6275" y="681706"/>
                  </a:cubicBezTo>
                  <a:cubicBezTo>
                    <a:pt x="2257" y="677689"/>
                    <a:pt x="0" y="672239"/>
                    <a:pt x="0" y="666558"/>
                  </a:cubicBezTo>
                  <a:lnTo>
                    <a:pt x="0" y="21423"/>
                  </a:lnTo>
                  <a:cubicBezTo>
                    <a:pt x="0" y="9591"/>
                    <a:pt x="9591" y="0"/>
                    <a:pt x="21423" y="0"/>
                  </a:cubicBezTo>
                  <a:close/>
                </a:path>
              </a:pathLst>
            </a:custGeom>
            <a:solidFill>
              <a:srgbClr val="1AD079"/>
            </a:solidFill>
            <a:ln>
              <a:noFill/>
            </a:ln>
          </p:spPr>
          <p:txBody>
            <a:bodyPr anchorCtr="0" anchor="ctr" bIns="96000" lIns="96000" spcFirstLastPara="1" rIns="96000" wrap="square" tIns="960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20"/>
            <p:cNvSpPr txBox="1"/>
            <p:nvPr/>
          </p:nvSpPr>
          <p:spPr>
            <a:xfrm>
              <a:off x="0" y="-9525"/>
              <a:ext cx="1903571" cy="6975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140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4" name="Google Shape;214;p20"/>
          <p:cNvSpPr txBox="1"/>
          <p:nvPr/>
        </p:nvSpPr>
        <p:spPr>
          <a:xfrm>
            <a:off x="2022152" y="2998198"/>
            <a:ext cx="50997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06336" lvl="0" marL="457200" marR="0" rtl="0" algn="ctr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13122D"/>
              </a:buClr>
              <a:buSzPts val="2799"/>
              <a:buFont typeface="DM Sans"/>
              <a:buAutoNum type="arabicParenR"/>
            </a:pPr>
            <a:r>
              <a:rPr b="1" lang="en-US" sz="2799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Durable AI infrastructure</a:t>
            </a:r>
            <a:endParaRPr/>
          </a:p>
        </p:txBody>
      </p:sp>
      <p:sp>
        <p:nvSpPr>
          <p:cNvPr id="215" name="Google Shape;215;p20"/>
          <p:cNvSpPr txBox="1"/>
          <p:nvPr/>
        </p:nvSpPr>
        <p:spPr>
          <a:xfrm>
            <a:off x="11095714" y="4395771"/>
            <a:ext cx="5099551" cy="419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99" u="none" cap="none" strike="noStrike">
                <a:solidFill>
                  <a:srgbClr val="F0F9FF"/>
                </a:solidFill>
                <a:latin typeface="DM Sans"/>
                <a:ea typeface="DM Sans"/>
                <a:cs typeface="DM Sans"/>
                <a:sym typeface="DM Sans"/>
              </a:rPr>
              <a:t>Traditional Investments</a:t>
            </a:r>
            <a:endParaRPr/>
          </a:p>
        </p:txBody>
      </p:sp>
      <p:sp>
        <p:nvSpPr>
          <p:cNvPr id="216" name="Google Shape;216;p20"/>
          <p:cNvSpPr txBox="1"/>
          <p:nvPr/>
        </p:nvSpPr>
        <p:spPr>
          <a:xfrm>
            <a:off x="1594901" y="3712124"/>
            <a:ext cx="5629800" cy="20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AI infrastructure demand is a multi-year program, not a one-off spike; I underwrite a longer, bumpier AI infra cycle with digestion periods but no hard cliff.</a:t>
            </a:r>
            <a:endParaRPr sz="1900"/>
          </a:p>
        </p:txBody>
      </p:sp>
      <p:sp>
        <p:nvSpPr>
          <p:cNvPr id="217" name="Google Shape;217;p20"/>
          <p:cNvSpPr txBox="1"/>
          <p:nvPr/>
        </p:nvSpPr>
        <p:spPr>
          <a:xfrm>
            <a:off x="10752096" y="4938630"/>
            <a:ext cx="57867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F0F9FF"/>
                </a:solidFill>
                <a:latin typeface="DM Sans"/>
                <a:ea typeface="DM Sans"/>
                <a:cs typeface="DM Sans"/>
                <a:sym typeface="DM Sans"/>
              </a:rPr>
              <a:t>High liquidity and strictly regulated by institutions. Examples include stocks, bonds, and mutual funds.</a:t>
            </a:r>
            <a:endParaRPr/>
          </a:p>
        </p:txBody>
      </p:sp>
      <p:sp>
        <p:nvSpPr>
          <p:cNvPr id="218" name="Google Shape;218;p20"/>
          <p:cNvSpPr txBox="1"/>
          <p:nvPr/>
        </p:nvSpPr>
        <p:spPr>
          <a:xfrm>
            <a:off x="9386275" y="6316000"/>
            <a:ext cx="7942200" cy="9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99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4) Second wave of enterprise/vertical demand</a:t>
            </a:r>
            <a:endParaRPr/>
          </a:p>
        </p:txBody>
      </p:sp>
      <p:sp>
        <p:nvSpPr>
          <p:cNvPr id="219" name="Google Shape;219;p20"/>
          <p:cNvSpPr txBox="1"/>
          <p:nvPr/>
        </p:nvSpPr>
        <p:spPr>
          <a:xfrm>
            <a:off x="10009225" y="7486325"/>
            <a:ext cx="6560100" cy="20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A second wave of enterprise and industry-specific demand (healthcare, finance, industrials) builds behind hyperscalers, helping backfill digestion and sustain growth.</a:t>
            </a:r>
            <a:endParaRPr sz="1900"/>
          </a:p>
        </p:txBody>
      </p:sp>
      <p:grpSp>
        <p:nvGrpSpPr>
          <p:cNvPr id="220" name="Google Shape;220;p20"/>
          <p:cNvGrpSpPr/>
          <p:nvPr/>
        </p:nvGrpSpPr>
        <p:grpSpPr>
          <a:xfrm>
            <a:off x="9064198" y="2514706"/>
            <a:ext cx="8450142" cy="3672439"/>
            <a:chOff x="0" y="-9525"/>
            <a:chExt cx="1903571" cy="697506"/>
          </a:xfrm>
        </p:grpSpPr>
        <p:sp>
          <p:nvSpPr>
            <p:cNvPr id="221" name="Google Shape;221;p20"/>
            <p:cNvSpPr/>
            <p:nvPr/>
          </p:nvSpPr>
          <p:spPr>
            <a:xfrm>
              <a:off x="0" y="0"/>
              <a:ext cx="1903571" cy="687981"/>
            </a:xfrm>
            <a:custGeom>
              <a:rect b="b" l="l" r="r" t="t"/>
              <a:pathLst>
                <a:path extrusionOk="0" h="687981" w="1903571">
                  <a:moveTo>
                    <a:pt x="21423" y="0"/>
                  </a:moveTo>
                  <a:lnTo>
                    <a:pt x="1882148" y="0"/>
                  </a:lnTo>
                  <a:cubicBezTo>
                    <a:pt x="1893980" y="0"/>
                    <a:pt x="1903571" y="9591"/>
                    <a:pt x="1903571" y="21423"/>
                  </a:cubicBezTo>
                  <a:lnTo>
                    <a:pt x="1903571" y="666558"/>
                  </a:lnTo>
                  <a:cubicBezTo>
                    <a:pt x="1903571" y="678389"/>
                    <a:pt x="1893980" y="687981"/>
                    <a:pt x="1882148" y="687981"/>
                  </a:cubicBezTo>
                  <a:lnTo>
                    <a:pt x="21423" y="687981"/>
                  </a:lnTo>
                  <a:cubicBezTo>
                    <a:pt x="15741" y="687981"/>
                    <a:pt x="10292" y="685724"/>
                    <a:pt x="6275" y="681706"/>
                  </a:cubicBezTo>
                  <a:cubicBezTo>
                    <a:pt x="2257" y="677689"/>
                    <a:pt x="0" y="672239"/>
                    <a:pt x="0" y="666558"/>
                  </a:cubicBezTo>
                  <a:lnTo>
                    <a:pt x="0" y="21423"/>
                  </a:lnTo>
                  <a:cubicBezTo>
                    <a:pt x="0" y="9591"/>
                    <a:pt x="9591" y="0"/>
                    <a:pt x="21423" y="0"/>
                  </a:cubicBezTo>
                  <a:close/>
                </a:path>
              </a:pathLst>
            </a:custGeom>
            <a:solidFill>
              <a:srgbClr val="13122D"/>
            </a:solidFill>
            <a:ln>
              <a:noFill/>
            </a:ln>
          </p:spPr>
          <p:txBody>
            <a:bodyPr anchorCtr="0" anchor="ctr" bIns="96000" lIns="96000" spcFirstLastPara="1" rIns="96000" wrap="square" tIns="960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20"/>
            <p:cNvSpPr txBox="1"/>
            <p:nvPr/>
          </p:nvSpPr>
          <p:spPr>
            <a:xfrm>
              <a:off x="0" y="-9525"/>
              <a:ext cx="1903500" cy="69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140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3" name="Google Shape;223;p20"/>
          <p:cNvSpPr txBox="1"/>
          <p:nvPr/>
        </p:nvSpPr>
        <p:spPr>
          <a:xfrm>
            <a:off x="998425" y="6294833"/>
            <a:ext cx="7450500" cy="9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99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3) Bottlenecks stretch, rather than kill, the cycle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24" name="Google Shape;224;p20"/>
          <p:cNvSpPr txBox="1"/>
          <p:nvPr/>
        </p:nvSpPr>
        <p:spPr>
          <a:xfrm>
            <a:off x="1167625" y="7486325"/>
            <a:ext cx="71121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HBM/CoWoS and power/cooling are real constraints, but they mainly shift revenue to later years instead of destroying the 5-year cash-flow opportunity.</a:t>
            </a:r>
            <a:endParaRPr sz="1900">
              <a:solidFill>
                <a:schemeClr val="lt1"/>
              </a:solidFill>
            </a:endParaRPr>
          </a:p>
        </p:txBody>
      </p:sp>
      <p:sp>
        <p:nvSpPr>
          <p:cNvPr id="225" name="Google Shape;225;p20"/>
          <p:cNvSpPr txBox="1"/>
          <p:nvPr/>
        </p:nvSpPr>
        <p:spPr>
          <a:xfrm>
            <a:off x="9292600" y="2955000"/>
            <a:ext cx="8035800" cy="9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99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2) Full-stack Moat supports premium economics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26" name="Google Shape;226;p20"/>
          <p:cNvSpPr txBox="1"/>
          <p:nvPr/>
        </p:nvSpPr>
        <p:spPr>
          <a:xfrm>
            <a:off x="9851875" y="4109375"/>
            <a:ext cx="69027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CUDA, software, systems, and networking give NVIDIA a defensible, full-stack platform, driving structurally high gross, EBIT, and FCF margins even as competitors ramp.</a:t>
            </a:r>
            <a:endParaRPr sz="19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0F9FF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1"/>
          <p:cNvSpPr txBox="1"/>
          <p:nvPr/>
        </p:nvSpPr>
        <p:spPr>
          <a:xfrm>
            <a:off x="1028700" y="519975"/>
            <a:ext cx="162132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99">
                <a:solidFill>
                  <a:srgbClr val="13122D"/>
                </a:solidFill>
                <a:latin typeface="Tomorrow"/>
                <a:ea typeface="Tomorrow"/>
                <a:cs typeface="Tomorrow"/>
                <a:sym typeface="Tomorrow"/>
              </a:rPr>
              <a:t>Thesis 1: Durable AI Infrastructure Cycle</a:t>
            </a:r>
            <a:endParaRPr sz="100"/>
          </a:p>
        </p:txBody>
      </p:sp>
      <p:grpSp>
        <p:nvGrpSpPr>
          <p:cNvPr id="232" name="Google Shape;232;p21"/>
          <p:cNvGrpSpPr/>
          <p:nvPr/>
        </p:nvGrpSpPr>
        <p:grpSpPr>
          <a:xfrm>
            <a:off x="1028700" y="2566375"/>
            <a:ext cx="15786885" cy="2021442"/>
            <a:chOff x="0" y="-9525"/>
            <a:chExt cx="1903571" cy="697506"/>
          </a:xfrm>
        </p:grpSpPr>
        <p:sp>
          <p:nvSpPr>
            <p:cNvPr id="233" name="Google Shape;233;p21"/>
            <p:cNvSpPr/>
            <p:nvPr/>
          </p:nvSpPr>
          <p:spPr>
            <a:xfrm>
              <a:off x="0" y="0"/>
              <a:ext cx="1903571" cy="687981"/>
            </a:xfrm>
            <a:custGeom>
              <a:rect b="b" l="l" r="r" t="t"/>
              <a:pathLst>
                <a:path extrusionOk="0" h="687981" w="1903571">
                  <a:moveTo>
                    <a:pt x="21423" y="0"/>
                  </a:moveTo>
                  <a:lnTo>
                    <a:pt x="1882148" y="0"/>
                  </a:lnTo>
                  <a:cubicBezTo>
                    <a:pt x="1893980" y="0"/>
                    <a:pt x="1903571" y="9591"/>
                    <a:pt x="1903571" y="21423"/>
                  </a:cubicBezTo>
                  <a:lnTo>
                    <a:pt x="1903571" y="666558"/>
                  </a:lnTo>
                  <a:cubicBezTo>
                    <a:pt x="1903571" y="678389"/>
                    <a:pt x="1893980" y="687981"/>
                    <a:pt x="1882148" y="687981"/>
                  </a:cubicBezTo>
                  <a:lnTo>
                    <a:pt x="21423" y="687981"/>
                  </a:lnTo>
                  <a:cubicBezTo>
                    <a:pt x="15741" y="687981"/>
                    <a:pt x="10292" y="685724"/>
                    <a:pt x="6275" y="681706"/>
                  </a:cubicBezTo>
                  <a:cubicBezTo>
                    <a:pt x="2257" y="677689"/>
                    <a:pt x="0" y="672239"/>
                    <a:pt x="0" y="666558"/>
                  </a:cubicBezTo>
                  <a:lnTo>
                    <a:pt x="0" y="21423"/>
                  </a:lnTo>
                  <a:cubicBezTo>
                    <a:pt x="0" y="9591"/>
                    <a:pt x="9591" y="0"/>
                    <a:pt x="21423" y="0"/>
                  </a:cubicBezTo>
                  <a:close/>
                </a:path>
              </a:pathLst>
            </a:custGeom>
            <a:solidFill>
              <a:srgbClr val="1AD079"/>
            </a:solidFill>
            <a:ln>
              <a:noFill/>
            </a:ln>
          </p:spPr>
          <p:txBody>
            <a:bodyPr anchorCtr="0" anchor="ctr" bIns="199000" lIns="199000" spcFirstLastPara="1" rIns="199000" wrap="square" tIns="1990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21"/>
            <p:cNvSpPr txBox="1"/>
            <p:nvPr/>
          </p:nvSpPr>
          <p:spPr>
            <a:xfrm>
              <a:off x="0" y="-9525"/>
              <a:ext cx="1903500" cy="69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0525" lIns="110525" spcFirstLastPara="1" rIns="110525" wrap="square" tIns="110525">
              <a:noAutofit/>
            </a:bodyPr>
            <a:lstStyle/>
            <a:p>
              <a:pPr indent="0" lvl="0" marL="0" marR="0" rtl="0" algn="ctr">
                <a:lnSpc>
                  <a:spcPct val="140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91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5" name="Google Shape;235;p21"/>
          <p:cNvGrpSpPr/>
          <p:nvPr/>
        </p:nvGrpSpPr>
        <p:grpSpPr>
          <a:xfrm>
            <a:off x="1028856" y="4587808"/>
            <a:ext cx="15786885" cy="2021442"/>
            <a:chOff x="0" y="-9525"/>
            <a:chExt cx="1903571" cy="697506"/>
          </a:xfrm>
        </p:grpSpPr>
        <p:sp>
          <p:nvSpPr>
            <p:cNvPr id="236" name="Google Shape;236;p21"/>
            <p:cNvSpPr/>
            <p:nvPr/>
          </p:nvSpPr>
          <p:spPr>
            <a:xfrm>
              <a:off x="0" y="0"/>
              <a:ext cx="1903571" cy="687981"/>
            </a:xfrm>
            <a:custGeom>
              <a:rect b="b" l="l" r="r" t="t"/>
              <a:pathLst>
                <a:path extrusionOk="0" h="687981" w="1903571">
                  <a:moveTo>
                    <a:pt x="21423" y="0"/>
                  </a:moveTo>
                  <a:lnTo>
                    <a:pt x="1882148" y="0"/>
                  </a:lnTo>
                  <a:cubicBezTo>
                    <a:pt x="1893980" y="0"/>
                    <a:pt x="1903571" y="9591"/>
                    <a:pt x="1903571" y="21423"/>
                  </a:cubicBezTo>
                  <a:lnTo>
                    <a:pt x="1903571" y="666558"/>
                  </a:lnTo>
                  <a:cubicBezTo>
                    <a:pt x="1903571" y="678389"/>
                    <a:pt x="1893980" y="687981"/>
                    <a:pt x="1882148" y="687981"/>
                  </a:cubicBezTo>
                  <a:lnTo>
                    <a:pt x="21423" y="687981"/>
                  </a:lnTo>
                  <a:cubicBezTo>
                    <a:pt x="15741" y="687981"/>
                    <a:pt x="10292" y="685724"/>
                    <a:pt x="6275" y="681706"/>
                  </a:cubicBezTo>
                  <a:cubicBezTo>
                    <a:pt x="2257" y="677689"/>
                    <a:pt x="0" y="672239"/>
                    <a:pt x="0" y="666558"/>
                  </a:cubicBezTo>
                  <a:lnTo>
                    <a:pt x="0" y="21423"/>
                  </a:lnTo>
                  <a:cubicBezTo>
                    <a:pt x="0" y="9591"/>
                    <a:pt x="9591" y="0"/>
                    <a:pt x="21423" y="0"/>
                  </a:cubicBezTo>
                  <a:close/>
                </a:path>
              </a:pathLst>
            </a:custGeom>
            <a:solidFill>
              <a:srgbClr val="13122D"/>
            </a:solidFill>
            <a:ln>
              <a:noFill/>
            </a:ln>
          </p:spPr>
          <p:txBody>
            <a:bodyPr anchorCtr="0" anchor="ctr" bIns="199000" lIns="199000" spcFirstLastPara="1" rIns="199000" wrap="square" tIns="1990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21"/>
            <p:cNvSpPr txBox="1"/>
            <p:nvPr/>
          </p:nvSpPr>
          <p:spPr>
            <a:xfrm>
              <a:off x="0" y="-9525"/>
              <a:ext cx="1903500" cy="69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0525" lIns="110525" spcFirstLastPara="1" rIns="110525" wrap="square" tIns="110525">
              <a:noAutofit/>
            </a:bodyPr>
            <a:lstStyle/>
            <a:p>
              <a:pPr indent="0" lvl="0" marL="0" marR="0" rtl="0" algn="ctr">
                <a:lnSpc>
                  <a:spcPct val="140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91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8" name="Google Shape;238;p21"/>
          <p:cNvSpPr txBox="1"/>
          <p:nvPr/>
        </p:nvSpPr>
        <p:spPr>
          <a:xfrm>
            <a:off x="1028700" y="4749871"/>
            <a:ext cx="157869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Evidence from field work</a:t>
            </a:r>
            <a:endParaRPr b="1" sz="28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DM Sans"/>
              <a:buChar char="●"/>
            </a:pPr>
            <a:r>
              <a:rPr lang="en-US" sz="28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High conversion from pilots to production once use cases prove ROI.</a:t>
            </a:r>
            <a:endParaRPr sz="28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DM Sans"/>
              <a:buChar char="●"/>
            </a:pPr>
            <a:r>
              <a:rPr lang="en-US" sz="28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Follow-on orders that are often larger than the initial deployment.</a:t>
            </a:r>
            <a:endParaRPr sz="28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DM Sans"/>
              <a:buChar char="●"/>
            </a:pPr>
            <a:r>
              <a:rPr lang="en-US" sz="28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Roadmaps framed over 3–5+ years, not one-year experiments.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39" name="Google Shape;239;p21"/>
          <p:cNvSpPr txBox="1"/>
          <p:nvPr/>
        </p:nvSpPr>
        <p:spPr>
          <a:xfrm>
            <a:off x="1028875" y="2622800"/>
            <a:ext cx="157869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Cycle shape</a:t>
            </a:r>
            <a:endParaRPr b="1" sz="2800">
              <a:solidFill>
                <a:srgbClr val="13122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13122D"/>
              </a:buClr>
              <a:buSzPts val="2800"/>
              <a:buFont typeface="DM Sans"/>
              <a:buChar char="●"/>
            </a:pPr>
            <a:r>
              <a:rPr lang="en-US" sz="28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Street is torn between an “AI super-cycle” and a bubble that peaks then busts. I underwrite a longer, bumpier AI infra cycle—with digestion periods, but no hard cliff—based on what customers told me about multi-year build plans and follow-on orders.</a:t>
            </a:r>
            <a:endParaRPr/>
          </a:p>
        </p:txBody>
      </p:sp>
      <p:pic>
        <p:nvPicPr>
          <p:cNvPr id="240" name="Google Shape;240;p21" title="Screenshot 2025-12-08 at 10.18.0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150" y="6820525"/>
            <a:ext cx="17411700" cy="291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0F9FF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2"/>
          <p:cNvSpPr txBox="1"/>
          <p:nvPr/>
        </p:nvSpPr>
        <p:spPr>
          <a:xfrm>
            <a:off x="565925" y="519975"/>
            <a:ext cx="16675800" cy="20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99">
                <a:solidFill>
                  <a:srgbClr val="13122D"/>
                </a:solidFill>
                <a:latin typeface="Tomorrow"/>
                <a:ea typeface="Tomorrow"/>
                <a:cs typeface="Tomorrow"/>
                <a:sym typeface="Tomorrow"/>
              </a:rPr>
              <a:t>Thesis 2: Full-Stack Moat &amp; Premium Margins</a:t>
            </a:r>
            <a:endParaRPr sz="6499">
              <a:solidFill>
                <a:srgbClr val="13122D"/>
              </a:solidFill>
              <a:latin typeface="Tomorrow"/>
              <a:ea typeface="Tomorrow"/>
              <a:cs typeface="Tomorrow"/>
              <a:sym typeface="Tomorrow"/>
            </a:endParaRPr>
          </a:p>
        </p:txBody>
      </p:sp>
      <p:grpSp>
        <p:nvGrpSpPr>
          <p:cNvPr id="246" name="Google Shape;246;p22"/>
          <p:cNvGrpSpPr/>
          <p:nvPr/>
        </p:nvGrpSpPr>
        <p:grpSpPr>
          <a:xfrm>
            <a:off x="1028700" y="2566375"/>
            <a:ext cx="15786885" cy="2021442"/>
            <a:chOff x="0" y="-9525"/>
            <a:chExt cx="1903571" cy="697506"/>
          </a:xfrm>
        </p:grpSpPr>
        <p:sp>
          <p:nvSpPr>
            <p:cNvPr id="247" name="Google Shape;247;p22"/>
            <p:cNvSpPr/>
            <p:nvPr/>
          </p:nvSpPr>
          <p:spPr>
            <a:xfrm>
              <a:off x="0" y="0"/>
              <a:ext cx="1903571" cy="687981"/>
            </a:xfrm>
            <a:custGeom>
              <a:rect b="b" l="l" r="r" t="t"/>
              <a:pathLst>
                <a:path extrusionOk="0" h="687981" w="1903571">
                  <a:moveTo>
                    <a:pt x="21423" y="0"/>
                  </a:moveTo>
                  <a:lnTo>
                    <a:pt x="1882148" y="0"/>
                  </a:lnTo>
                  <a:cubicBezTo>
                    <a:pt x="1893980" y="0"/>
                    <a:pt x="1903571" y="9591"/>
                    <a:pt x="1903571" y="21423"/>
                  </a:cubicBezTo>
                  <a:lnTo>
                    <a:pt x="1903571" y="666558"/>
                  </a:lnTo>
                  <a:cubicBezTo>
                    <a:pt x="1903571" y="678389"/>
                    <a:pt x="1893980" y="687981"/>
                    <a:pt x="1882148" y="687981"/>
                  </a:cubicBezTo>
                  <a:lnTo>
                    <a:pt x="21423" y="687981"/>
                  </a:lnTo>
                  <a:cubicBezTo>
                    <a:pt x="15741" y="687981"/>
                    <a:pt x="10292" y="685724"/>
                    <a:pt x="6275" y="681706"/>
                  </a:cubicBezTo>
                  <a:cubicBezTo>
                    <a:pt x="2257" y="677689"/>
                    <a:pt x="0" y="672239"/>
                    <a:pt x="0" y="666558"/>
                  </a:cubicBezTo>
                  <a:lnTo>
                    <a:pt x="0" y="21423"/>
                  </a:lnTo>
                  <a:cubicBezTo>
                    <a:pt x="0" y="9591"/>
                    <a:pt x="9591" y="0"/>
                    <a:pt x="21423" y="0"/>
                  </a:cubicBezTo>
                  <a:close/>
                </a:path>
              </a:pathLst>
            </a:custGeom>
            <a:solidFill>
              <a:srgbClr val="1AD079"/>
            </a:solidFill>
            <a:ln>
              <a:noFill/>
            </a:ln>
          </p:spPr>
          <p:txBody>
            <a:bodyPr anchorCtr="0" anchor="ctr" bIns="199000" lIns="199000" spcFirstLastPara="1" rIns="199000" wrap="square" tIns="1990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22"/>
            <p:cNvSpPr txBox="1"/>
            <p:nvPr/>
          </p:nvSpPr>
          <p:spPr>
            <a:xfrm>
              <a:off x="0" y="-9525"/>
              <a:ext cx="1903500" cy="69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0525" lIns="110525" spcFirstLastPara="1" rIns="110525" wrap="square" tIns="110525">
              <a:noAutofit/>
            </a:bodyPr>
            <a:lstStyle/>
            <a:p>
              <a:pPr indent="0" lvl="0" marL="0" marR="0" rtl="0" algn="ctr">
                <a:lnSpc>
                  <a:spcPct val="140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91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9" name="Google Shape;249;p22"/>
          <p:cNvGrpSpPr/>
          <p:nvPr/>
        </p:nvGrpSpPr>
        <p:grpSpPr>
          <a:xfrm>
            <a:off x="1028850" y="4587801"/>
            <a:ext cx="15786885" cy="1639558"/>
            <a:chOff x="0" y="-9525"/>
            <a:chExt cx="1903571" cy="697506"/>
          </a:xfrm>
        </p:grpSpPr>
        <p:sp>
          <p:nvSpPr>
            <p:cNvPr id="250" name="Google Shape;250;p22"/>
            <p:cNvSpPr/>
            <p:nvPr/>
          </p:nvSpPr>
          <p:spPr>
            <a:xfrm>
              <a:off x="0" y="0"/>
              <a:ext cx="1903571" cy="687981"/>
            </a:xfrm>
            <a:custGeom>
              <a:rect b="b" l="l" r="r" t="t"/>
              <a:pathLst>
                <a:path extrusionOk="0" h="687981" w="1903571">
                  <a:moveTo>
                    <a:pt x="21423" y="0"/>
                  </a:moveTo>
                  <a:lnTo>
                    <a:pt x="1882148" y="0"/>
                  </a:lnTo>
                  <a:cubicBezTo>
                    <a:pt x="1893980" y="0"/>
                    <a:pt x="1903571" y="9591"/>
                    <a:pt x="1903571" y="21423"/>
                  </a:cubicBezTo>
                  <a:lnTo>
                    <a:pt x="1903571" y="666558"/>
                  </a:lnTo>
                  <a:cubicBezTo>
                    <a:pt x="1903571" y="678389"/>
                    <a:pt x="1893980" y="687981"/>
                    <a:pt x="1882148" y="687981"/>
                  </a:cubicBezTo>
                  <a:lnTo>
                    <a:pt x="21423" y="687981"/>
                  </a:lnTo>
                  <a:cubicBezTo>
                    <a:pt x="15741" y="687981"/>
                    <a:pt x="10292" y="685724"/>
                    <a:pt x="6275" y="681706"/>
                  </a:cubicBezTo>
                  <a:cubicBezTo>
                    <a:pt x="2257" y="677689"/>
                    <a:pt x="0" y="672239"/>
                    <a:pt x="0" y="666558"/>
                  </a:cubicBezTo>
                  <a:lnTo>
                    <a:pt x="0" y="21423"/>
                  </a:lnTo>
                  <a:cubicBezTo>
                    <a:pt x="0" y="9591"/>
                    <a:pt x="9591" y="0"/>
                    <a:pt x="21423" y="0"/>
                  </a:cubicBezTo>
                  <a:close/>
                </a:path>
              </a:pathLst>
            </a:custGeom>
            <a:solidFill>
              <a:srgbClr val="13122D"/>
            </a:solidFill>
            <a:ln>
              <a:noFill/>
            </a:ln>
          </p:spPr>
          <p:txBody>
            <a:bodyPr anchorCtr="0" anchor="ctr" bIns="199000" lIns="199000" spcFirstLastPara="1" rIns="199000" wrap="square" tIns="1990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22"/>
            <p:cNvSpPr txBox="1"/>
            <p:nvPr/>
          </p:nvSpPr>
          <p:spPr>
            <a:xfrm>
              <a:off x="0" y="-9525"/>
              <a:ext cx="1903500" cy="69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0525" lIns="110525" spcFirstLastPara="1" rIns="110525" wrap="square" tIns="110525">
              <a:noAutofit/>
            </a:bodyPr>
            <a:lstStyle/>
            <a:p>
              <a:pPr indent="0" lvl="0" marL="0" marR="0" rtl="0" algn="ctr">
                <a:lnSpc>
                  <a:spcPct val="140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91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2" name="Google Shape;252;p22"/>
          <p:cNvSpPr txBox="1"/>
          <p:nvPr/>
        </p:nvSpPr>
        <p:spPr>
          <a:xfrm>
            <a:off x="1028700" y="4749871"/>
            <a:ext cx="157869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Field feedback</a:t>
            </a:r>
            <a:endParaRPr b="1" sz="28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DM Sans"/>
              <a:buChar char="●"/>
            </a:pPr>
            <a:r>
              <a:rPr lang="en-US" sz="28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CUDA and NVIDIA’s software stack are deeply integrated into production workflows.</a:t>
            </a:r>
            <a:endParaRPr sz="28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DM Sans"/>
              <a:buChar char="●"/>
            </a:pPr>
            <a:r>
              <a:rPr lang="en-US" sz="28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Teams see NVIDIA systems + networking as the “safe default” for mission-critical AI.</a:t>
            </a:r>
            <a:endParaRPr b="1" sz="28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53" name="Google Shape;253;p22"/>
          <p:cNvSpPr txBox="1"/>
          <p:nvPr/>
        </p:nvSpPr>
        <p:spPr>
          <a:xfrm>
            <a:off x="1028875" y="2622800"/>
            <a:ext cx="157869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Moat &amp; competition</a:t>
            </a:r>
            <a:endParaRPr b="1" sz="2800">
              <a:solidFill>
                <a:srgbClr val="13122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13122D"/>
              </a:buClr>
              <a:buSzPts val="2800"/>
              <a:buFont typeface="DM Sans"/>
              <a:buChar char="●"/>
            </a:pPr>
            <a:r>
              <a:rPr lang="en-US" sz="28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Many models assume fast share loss and margin compression as AMD/custom ASICs ramp. I assume modest share loss but sustained premium margins, because of what users told me about CUDA, integration pain, and networking lock-in.</a:t>
            </a:r>
            <a:endParaRPr b="1" sz="2800">
              <a:solidFill>
                <a:srgbClr val="13122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54" name="Google Shape;254;p22" title="Screenshot 2025-12-08 at 10.22.45 PM.png"/>
          <p:cNvPicPr preferRelativeResize="0"/>
          <p:nvPr/>
        </p:nvPicPr>
        <p:blipFill rotWithShape="1">
          <a:blip r:embed="rId3">
            <a:alphaModFix/>
          </a:blip>
          <a:srcRect b="0" l="220" r="0" t="0"/>
          <a:stretch/>
        </p:blipFill>
        <p:spPr>
          <a:xfrm>
            <a:off x="448150" y="6389425"/>
            <a:ext cx="17391698" cy="293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2" title="Screenshot 2025-12-08 at 10.24.14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1988" y="9485175"/>
            <a:ext cx="16664018" cy="65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0F9FF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3"/>
          <p:cNvSpPr txBox="1"/>
          <p:nvPr/>
        </p:nvSpPr>
        <p:spPr>
          <a:xfrm>
            <a:off x="565925" y="519975"/>
            <a:ext cx="166758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99">
                <a:solidFill>
                  <a:srgbClr val="13122D"/>
                </a:solidFill>
                <a:latin typeface="Tomorrow"/>
                <a:ea typeface="Tomorrow"/>
                <a:cs typeface="Tomorrow"/>
                <a:sym typeface="Tomorrow"/>
              </a:rPr>
              <a:t>Thesis 3: </a:t>
            </a:r>
            <a:r>
              <a:rPr lang="en-US" sz="6499">
                <a:solidFill>
                  <a:srgbClr val="13122D"/>
                </a:solidFill>
                <a:latin typeface="Tomorrow"/>
                <a:ea typeface="Tomorrow"/>
                <a:cs typeface="Tomorrow"/>
                <a:sym typeface="Tomorrow"/>
              </a:rPr>
              <a:t>Bottlenecks Stretch the Cycle</a:t>
            </a:r>
            <a:endParaRPr sz="6499">
              <a:solidFill>
                <a:srgbClr val="13122D"/>
              </a:solidFill>
              <a:latin typeface="Tomorrow"/>
              <a:ea typeface="Tomorrow"/>
              <a:cs typeface="Tomorrow"/>
              <a:sym typeface="Tomorrow"/>
            </a:endParaRPr>
          </a:p>
        </p:txBody>
      </p:sp>
      <p:grpSp>
        <p:nvGrpSpPr>
          <p:cNvPr id="261" name="Google Shape;261;p23"/>
          <p:cNvGrpSpPr/>
          <p:nvPr/>
        </p:nvGrpSpPr>
        <p:grpSpPr>
          <a:xfrm>
            <a:off x="1028700" y="2566375"/>
            <a:ext cx="15786885" cy="1703937"/>
            <a:chOff x="0" y="-9525"/>
            <a:chExt cx="1903571" cy="697506"/>
          </a:xfrm>
        </p:grpSpPr>
        <p:sp>
          <p:nvSpPr>
            <p:cNvPr id="262" name="Google Shape;262;p23"/>
            <p:cNvSpPr/>
            <p:nvPr/>
          </p:nvSpPr>
          <p:spPr>
            <a:xfrm>
              <a:off x="0" y="0"/>
              <a:ext cx="1903571" cy="687981"/>
            </a:xfrm>
            <a:custGeom>
              <a:rect b="b" l="l" r="r" t="t"/>
              <a:pathLst>
                <a:path extrusionOk="0" h="687981" w="1903571">
                  <a:moveTo>
                    <a:pt x="21423" y="0"/>
                  </a:moveTo>
                  <a:lnTo>
                    <a:pt x="1882148" y="0"/>
                  </a:lnTo>
                  <a:cubicBezTo>
                    <a:pt x="1893980" y="0"/>
                    <a:pt x="1903571" y="9591"/>
                    <a:pt x="1903571" y="21423"/>
                  </a:cubicBezTo>
                  <a:lnTo>
                    <a:pt x="1903571" y="666558"/>
                  </a:lnTo>
                  <a:cubicBezTo>
                    <a:pt x="1903571" y="678389"/>
                    <a:pt x="1893980" y="687981"/>
                    <a:pt x="1882148" y="687981"/>
                  </a:cubicBezTo>
                  <a:lnTo>
                    <a:pt x="21423" y="687981"/>
                  </a:lnTo>
                  <a:cubicBezTo>
                    <a:pt x="15741" y="687981"/>
                    <a:pt x="10292" y="685724"/>
                    <a:pt x="6275" y="681706"/>
                  </a:cubicBezTo>
                  <a:cubicBezTo>
                    <a:pt x="2257" y="677689"/>
                    <a:pt x="0" y="672239"/>
                    <a:pt x="0" y="666558"/>
                  </a:cubicBezTo>
                  <a:lnTo>
                    <a:pt x="0" y="21423"/>
                  </a:lnTo>
                  <a:cubicBezTo>
                    <a:pt x="0" y="9591"/>
                    <a:pt x="9591" y="0"/>
                    <a:pt x="21423" y="0"/>
                  </a:cubicBezTo>
                  <a:close/>
                </a:path>
              </a:pathLst>
            </a:custGeom>
            <a:solidFill>
              <a:srgbClr val="1AD079"/>
            </a:solidFill>
            <a:ln>
              <a:noFill/>
            </a:ln>
          </p:spPr>
          <p:txBody>
            <a:bodyPr anchorCtr="0" anchor="ctr" bIns="199000" lIns="199000" spcFirstLastPara="1" rIns="199000" wrap="square" tIns="1990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23"/>
            <p:cNvSpPr txBox="1"/>
            <p:nvPr/>
          </p:nvSpPr>
          <p:spPr>
            <a:xfrm>
              <a:off x="0" y="-9525"/>
              <a:ext cx="1903500" cy="69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0525" lIns="110525" spcFirstLastPara="1" rIns="110525" wrap="square" tIns="110525">
              <a:noAutofit/>
            </a:bodyPr>
            <a:lstStyle/>
            <a:p>
              <a:pPr indent="0" lvl="0" marL="0" marR="0" rtl="0" algn="ctr">
                <a:lnSpc>
                  <a:spcPct val="140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91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4" name="Google Shape;264;p23"/>
          <p:cNvGrpSpPr/>
          <p:nvPr/>
        </p:nvGrpSpPr>
        <p:grpSpPr>
          <a:xfrm>
            <a:off x="1028850" y="4288443"/>
            <a:ext cx="15786885" cy="2547920"/>
            <a:chOff x="0" y="-9525"/>
            <a:chExt cx="1903571" cy="697506"/>
          </a:xfrm>
        </p:grpSpPr>
        <p:sp>
          <p:nvSpPr>
            <p:cNvPr id="265" name="Google Shape;265;p23"/>
            <p:cNvSpPr/>
            <p:nvPr/>
          </p:nvSpPr>
          <p:spPr>
            <a:xfrm>
              <a:off x="0" y="0"/>
              <a:ext cx="1903571" cy="687981"/>
            </a:xfrm>
            <a:custGeom>
              <a:rect b="b" l="l" r="r" t="t"/>
              <a:pathLst>
                <a:path extrusionOk="0" h="687981" w="1903571">
                  <a:moveTo>
                    <a:pt x="21423" y="0"/>
                  </a:moveTo>
                  <a:lnTo>
                    <a:pt x="1882148" y="0"/>
                  </a:lnTo>
                  <a:cubicBezTo>
                    <a:pt x="1893980" y="0"/>
                    <a:pt x="1903571" y="9591"/>
                    <a:pt x="1903571" y="21423"/>
                  </a:cubicBezTo>
                  <a:lnTo>
                    <a:pt x="1903571" y="666558"/>
                  </a:lnTo>
                  <a:cubicBezTo>
                    <a:pt x="1903571" y="678389"/>
                    <a:pt x="1893980" y="687981"/>
                    <a:pt x="1882148" y="687981"/>
                  </a:cubicBezTo>
                  <a:lnTo>
                    <a:pt x="21423" y="687981"/>
                  </a:lnTo>
                  <a:cubicBezTo>
                    <a:pt x="15741" y="687981"/>
                    <a:pt x="10292" y="685724"/>
                    <a:pt x="6275" y="681706"/>
                  </a:cubicBezTo>
                  <a:cubicBezTo>
                    <a:pt x="2257" y="677689"/>
                    <a:pt x="0" y="672239"/>
                    <a:pt x="0" y="666558"/>
                  </a:cubicBezTo>
                  <a:lnTo>
                    <a:pt x="0" y="21423"/>
                  </a:lnTo>
                  <a:cubicBezTo>
                    <a:pt x="0" y="9591"/>
                    <a:pt x="9591" y="0"/>
                    <a:pt x="21423" y="0"/>
                  </a:cubicBezTo>
                  <a:close/>
                </a:path>
              </a:pathLst>
            </a:custGeom>
            <a:solidFill>
              <a:srgbClr val="13122D"/>
            </a:solidFill>
            <a:ln>
              <a:noFill/>
            </a:ln>
          </p:spPr>
          <p:txBody>
            <a:bodyPr anchorCtr="0" anchor="ctr" bIns="199000" lIns="199000" spcFirstLastPara="1" rIns="199000" wrap="square" tIns="1990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23"/>
            <p:cNvSpPr txBox="1"/>
            <p:nvPr/>
          </p:nvSpPr>
          <p:spPr>
            <a:xfrm>
              <a:off x="0" y="-9525"/>
              <a:ext cx="1903500" cy="69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0525" lIns="110525" spcFirstLastPara="1" rIns="110525" wrap="square" tIns="110525">
              <a:noAutofit/>
            </a:bodyPr>
            <a:lstStyle/>
            <a:p>
              <a:pPr indent="0" lvl="0" marL="0" marR="0" rtl="0" algn="ctr">
                <a:lnSpc>
                  <a:spcPct val="140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91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7" name="Google Shape;267;p23"/>
          <p:cNvSpPr txBox="1"/>
          <p:nvPr/>
        </p:nvSpPr>
        <p:spPr>
          <a:xfrm>
            <a:off x="1055914" y="4423300"/>
            <a:ext cx="157869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Field feedback</a:t>
            </a:r>
            <a:endParaRPr b="1" sz="28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DM Sans"/>
              <a:buChar char="●"/>
            </a:pPr>
            <a:r>
              <a:rPr lang="en-US" sz="28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Data-center planners framed GPUs, HBM, packaging and power/cooling as gates in the queue, not reasons to cancel projects.</a:t>
            </a:r>
            <a:endParaRPr sz="28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DM Sans"/>
              <a:buChar char="●"/>
            </a:pPr>
            <a:r>
              <a:rPr lang="en-US" sz="28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Projects are often reprioritized or delayed by a few quarters, but the multi-year AI roadmap remains intact.</a:t>
            </a:r>
            <a:endParaRPr b="1" sz="28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68" name="Google Shape;268;p23"/>
          <p:cNvSpPr txBox="1"/>
          <p:nvPr/>
        </p:nvSpPr>
        <p:spPr>
          <a:xfrm>
            <a:off x="1028875" y="2622800"/>
            <a:ext cx="157869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Constraints</a:t>
            </a:r>
            <a:endParaRPr b="1" sz="2800">
              <a:solidFill>
                <a:srgbClr val="13122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13122D"/>
              </a:buClr>
              <a:buSzPts val="2800"/>
              <a:buFont typeface="DM Sans"/>
              <a:buChar char="●"/>
            </a:pPr>
            <a:r>
              <a:rPr lang="en-US" sz="28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Many models treat HBM/packaging and power as cap-exhaustion risks. I mostly treat them as timing risks that stretch revenue into later years.</a:t>
            </a:r>
            <a:endParaRPr b="1" sz="2800">
              <a:solidFill>
                <a:srgbClr val="13122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69" name="Google Shape;269;p23" title="Screenshot 2025-12-08 at 10.26.2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500" y="6854488"/>
            <a:ext cx="17392650" cy="287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0F9FF"/>
        </a:solid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4"/>
          <p:cNvSpPr txBox="1"/>
          <p:nvPr/>
        </p:nvSpPr>
        <p:spPr>
          <a:xfrm>
            <a:off x="565925" y="519975"/>
            <a:ext cx="17516400" cy="20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6499">
                <a:solidFill>
                  <a:srgbClr val="13122D"/>
                </a:solidFill>
                <a:latin typeface="Tomorrow"/>
                <a:ea typeface="Tomorrow"/>
                <a:cs typeface="Tomorrow"/>
                <a:sym typeface="Tomorrow"/>
              </a:rPr>
              <a:t>Thesis 4: Second Wave of Enterprise/Vertical Demand</a:t>
            </a:r>
            <a:endParaRPr sz="6499">
              <a:solidFill>
                <a:srgbClr val="13122D"/>
              </a:solidFill>
              <a:latin typeface="Tomorrow"/>
              <a:ea typeface="Tomorrow"/>
              <a:cs typeface="Tomorrow"/>
              <a:sym typeface="Tomorrow"/>
            </a:endParaRPr>
          </a:p>
        </p:txBody>
      </p:sp>
      <p:sp>
        <p:nvSpPr>
          <p:cNvPr id="275" name="Google Shape;275;p24"/>
          <p:cNvSpPr txBox="1"/>
          <p:nvPr/>
        </p:nvSpPr>
        <p:spPr>
          <a:xfrm>
            <a:off x="1411350" y="7135750"/>
            <a:ext cx="15465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** Represented in increased revenue projections shown in Thesis 1</a:t>
            </a:r>
            <a:endParaRPr sz="2800">
              <a:solidFill>
                <a:srgbClr val="13122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276" name="Google Shape;276;p24"/>
          <p:cNvGrpSpPr/>
          <p:nvPr/>
        </p:nvGrpSpPr>
        <p:grpSpPr>
          <a:xfrm>
            <a:off x="1028700" y="2566375"/>
            <a:ext cx="15786885" cy="1908586"/>
            <a:chOff x="0" y="-9525"/>
            <a:chExt cx="1903571" cy="697506"/>
          </a:xfrm>
        </p:grpSpPr>
        <p:sp>
          <p:nvSpPr>
            <p:cNvPr id="277" name="Google Shape;277;p24"/>
            <p:cNvSpPr/>
            <p:nvPr/>
          </p:nvSpPr>
          <p:spPr>
            <a:xfrm>
              <a:off x="0" y="0"/>
              <a:ext cx="1903571" cy="687981"/>
            </a:xfrm>
            <a:custGeom>
              <a:rect b="b" l="l" r="r" t="t"/>
              <a:pathLst>
                <a:path extrusionOk="0" h="687981" w="1903571">
                  <a:moveTo>
                    <a:pt x="21423" y="0"/>
                  </a:moveTo>
                  <a:lnTo>
                    <a:pt x="1882148" y="0"/>
                  </a:lnTo>
                  <a:cubicBezTo>
                    <a:pt x="1893980" y="0"/>
                    <a:pt x="1903571" y="9591"/>
                    <a:pt x="1903571" y="21423"/>
                  </a:cubicBezTo>
                  <a:lnTo>
                    <a:pt x="1903571" y="666558"/>
                  </a:lnTo>
                  <a:cubicBezTo>
                    <a:pt x="1903571" y="678389"/>
                    <a:pt x="1893980" y="687981"/>
                    <a:pt x="1882148" y="687981"/>
                  </a:cubicBezTo>
                  <a:lnTo>
                    <a:pt x="21423" y="687981"/>
                  </a:lnTo>
                  <a:cubicBezTo>
                    <a:pt x="15741" y="687981"/>
                    <a:pt x="10292" y="685724"/>
                    <a:pt x="6275" y="681706"/>
                  </a:cubicBezTo>
                  <a:cubicBezTo>
                    <a:pt x="2257" y="677689"/>
                    <a:pt x="0" y="672239"/>
                    <a:pt x="0" y="666558"/>
                  </a:cubicBezTo>
                  <a:lnTo>
                    <a:pt x="0" y="21423"/>
                  </a:lnTo>
                  <a:cubicBezTo>
                    <a:pt x="0" y="9591"/>
                    <a:pt x="9591" y="0"/>
                    <a:pt x="21423" y="0"/>
                  </a:cubicBezTo>
                  <a:close/>
                </a:path>
              </a:pathLst>
            </a:custGeom>
            <a:solidFill>
              <a:srgbClr val="1AD079"/>
            </a:solidFill>
            <a:ln>
              <a:noFill/>
            </a:ln>
          </p:spPr>
          <p:txBody>
            <a:bodyPr anchorCtr="0" anchor="ctr" bIns="199000" lIns="199000" spcFirstLastPara="1" rIns="199000" wrap="square" tIns="1990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24"/>
            <p:cNvSpPr txBox="1"/>
            <p:nvPr/>
          </p:nvSpPr>
          <p:spPr>
            <a:xfrm>
              <a:off x="0" y="-9525"/>
              <a:ext cx="1903500" cy="69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0525" lIns="110525" spcFirstLastPara="1" rIns="110525" wrap="square" tIns="110525">
              <a:noAutofit/>
            </a:bodyPr>
            <a:lstStyle/>
            <a:p>
              <a:pPr indent="0" lvl="0" marL="0" marR="0" rtl="0" algn="ctr">
                <a:lnSpc>
                  <a:spcPct val="140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91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9" name="Google Shape;279;p24"/>
          <p:cNvGrpSpPr/>
          <p:nvPr/>
        </p:nvGrpSpPr>
        <p:grpSpPr>
          <a:xfrm>
            <a:off x="1028850" y="4478943"/>
            <a:ext cx="15786885" cy="2547920"/>
            <a:chOff x="0" y="-9525"/>
            <a:chExt cx="1903571" cy="697506"/>
          </a:xfrm>
        </p:grpSpPr>
        <p:sp>
          <p:nvSpPr>
            <p:cNvPr id="280" name="Google Shape;280;p24"/>
            <p:cNvSpPr/>
            <p:nvPr/>
          </p:nvSpPr>
          <p:spPr>
            <a:xfrm>
              <a:off x="0" y="0"/>
              <a:ext cx="1903571" cy="687981"/>
            </a:xfrm>
            <a:custGeom>
              <a:rect b="b" l="l" r="r" t="t"/>
              <a:pathLst>
                <a:path extrusionOk="0" h="687981" w="1903571">
                  <a:moveTo>
                    <a:pt x="21423" y="0"/>
                  </a:moveTo>
                  <a:lnTo>
                    <a:pt x="1882148" y="0"/>
                  </a:lnTo>
                  <a:cubicBezTo>
                    <a:pt x="1893980" y="0"/>
                    <a:pt x="1903571" y="9591"/>
                    <a:pt x="1903571" y="21423"/>
                  </a:cubicBezTo>
                  <a:lnTo>
                    <a:pt x="1903571" y="666558"/>
                  </a:lnTo>
                  <a:cubicBezTo>
                    <a:pt x="1903571" y="678389"/>
                    <a:pt x="1893980" y="687981"/>
                    <a:pt x="1882148" y="687981"/>
                  </a:cubicBezTo>
                  <a:lnTo>
                    <a:pt x="21423" y="687981"/>
                  </a:lnTo>
                  <a:cubicBezTo>
                    <a:pt x="15741" y="687981"/>
                    <a:pt x="10292" y="685724"/>
                    <a:pt x="6275" y="681706"/>
                  </a:cubicBezTo>
                  <a:cubicBezTo>
                    <a:pt x="2257" y="677689"/>
                    <a:pt x="0" y="672239"/>
                    <a:pt x="0" y="666558"/>
                  </a:cubicBezTo>
                  <a:lnTo>
                    <a:pt x="0" y="21423"/>
                  </a:lnTo>
                  <a:cubicBezTo>
                    <a:pt x="0" y="9591"/>
                    <a:pt x="9591" y="0"/>
                    <a:pt x="21423" y="0"/>
                  </a:cubicBezTo>
                  <a:close/>
                </a:path>
              </a:pathLst>
            </a:custGeom>
            <a:solidFill>
              <a:srgbClr val="13122D"/>
            </a:solidFill>
            <a:ln>
              <a:noFill/>
            </a:ln>
          </p:spPr>
          <p:txBody>
            <a:bodyPr anchorCtr="0" anchor="ctr" bIns="199000" lIns="199000" spcFirstLastPara="1" rIns="199000" wrap="square" tIns="1990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24"/>
            <p:cNvSpPr txBox="1"/>
            <p:nvPr/>
          </p:nvSpPr>
          <p:spPr>
            <a:xfrm>
              <a:off x="0" y="-9525"/>
              <a:ext cx="1903500" cy="69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0525" lIns="110525" spcFirstLastPara="1" rIns="110525" wrap="square" tIns="110525">
              <a:noAutofit/>
            </a:bodyPr>
            <a:lstStyle/>
            <a:p>
              <a:pPr indent="0" lvl="0" marL="0" marR="0" rtl="0" algn="ctr">
                <a:lnSpc>
                  <a:spcPct val="140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91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2" name="Google Shape;282;p24"/>
          <p:cNvSpPr txBox="1"/>
          <p:nvPr/>
        </p:nvSpPr>
        <p:spPr>
          <a:xfrm>
            <a:off x="1055914" y="4613800"/>
            <a:ext cx="157869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Field feedback</a:t>
            </a:r>
            <a:endParaRPr b="1" sz="28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DM Sans"/>
              <a:buChar char="●"/>
            </a:pPr>
            <a:r>
              <a:rPr lang="en-US" sz="28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Enterprises are moving from lab pilots to production workflows (claims, risk, R&amp;D, back-office automation).</a:t>
            </a:r>
            <a:endParaRPr sz="28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DM Sans"/>
              <a:buChar char="●"/>
            </a:pPr>
            <a:r>
              <a:rPr lang="en-US" sz="28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Many plan hybrid or on-prem deployments for data-sensitive workloads, where NVIDIA captures most of the stack.</a:t>
            </a:r>
            <a:endParaRPr sz="28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3" name="Google Shape;283;p24"/>
          <p:cNvSpPr txBox="1"/>
          <p:nvPr/>
        </p:nvSpPr>
        <p:spPr>
          <a:xfrm>
            <a:off x="1028700" y="2622800"/>
            <a:ext cx="157869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Demand mix</a:t>
            </a:r>
            <a:endParaRPr b="1" sz="2800">
              <a:solidFill>
                <a:srgbClr val="13122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13122D"/>
              </a:buClr>
              <a:buSzPts val="2800"/>
              <a:buFont typeface="DM Sans"/>
              <a:buChar char="●"/>
            </a:pPr>
            <a:r>
              <a:rPr lang="en-US" sz="28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Street focus is still heavily on the hyperscaler AI “arms race.” I give more weight to the second wave of enterprise/vertical demand (healthcare, finance, industrials), which is early but showing up in my calls.</a:t>
            </a:r>
            <a:endParaRPr sz="2800">
              <a:solidFill>
                <a:srgbClr val="13122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22D"/>
        </a:soli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5"/>
          <p:cNvSpPr/>
          <p:nvPr/>
        </p:nvSpPr>
        <p:spPr>
          <a:xfrm>
            <a:off x="806550" y="4931225"/>
            <a:ext cx="1108200" cy="11082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5"/>
          <p:cNvSpPr/>
          <p:nvPr/>
        </p:nvSpPr>
        <p:spPr>
          <a:xfrm>
            <a:off x="806550" y="8131625"/>
            <a:ext cx="1108200" cy="11082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5"/>
          <p:cNvSpPr/>
          <p:nvPr/>
        </p:nvSpPr>
        <p:spPr>
          <a:xfrm>
            <a:off x="681375" y="1975750"/>
            <a:ext cx="1108200" cy="11082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5"/>
          <p:cNvSpPr txBox="1"/>
          <p:nvPr/>
        </p:nvSpPr>
        <p:spPr>
          <a:xfrm>
            <a:off x="1028700" y="355675"/>
            <a:ext cx="168666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50">
                <a:solidFill>
                  <a:srgbClr val="F0F9FF"/>
                </a:solidFill>
                <a:latin typeface="Tomorrow"/>
                <a:ea typeface="Tomorrow"/>
                <a:cs typeface="Tomorrow"/>
                <a:sym typeface="Tomorrow"/>
              </a:rPr>
              <a:t>Valuation</a:t>
            </a:r>
            <a:r>
              <a:rPr b="0" i="0" lang="en-US" sz="6450" u="none" cap="none" strike="noStrike">
                <a:solidFill>
                  <a:srgbClr val="F0F9FF"/>
                </a:solidFill>
                <a:latin typeface="Tomorrow"/>
                <a:ea typeface="Tomorrow"/>
                <a:cs typeface="Tomorrow"/>
                <a:sym typeface="Tomorrow"/>
              </a:rPr>
              <a:t> </a:t>
            </a:r>
            <a:endParaRPr sz="6450"/>
          </a:p>
        </p:txBody>
      </p:sp>
      <p:sp>
        <p:nvSpPr>
          <p:cNvPr id="292" name="Google Shape;292;p25"/>
          <p:cNvSpPr txBox="1"/>
          <p:nvPr/>
        </p:nvSpPr>
        <p:spPr>
          <a:xfrm>
            <a:off x="2488775" y="1605650"/>
            <a:ext cx="15410700" cy="84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F0F9FF"/>
                </a:solidFill>
                <a:latin typeface="DM Sans"/>
                <a:ea typeface="DM Sans"/>
                <a:cs typeface="DM Sans"/>
                <a:sym typeface="DM Sans"/>
              </a:rPr>
              <a:t>I started with my key drivers, anchored in field research and the core debates around the cycle. My field work points to an AI buildout that’s elevated but lumpy and a longer, bumpier AI infra cycle with digestion periods but no hard cliff, rather than a one-off spike. </a:t>
            </a:r>
            <a:endParaRPr sz="3000">
              <a:solidFill>
                <a:srgbClr val="F0F9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0F9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0F9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F0F9FF"/>
                </a:solidFill>
                <a:latin typeface="DM Sans"/>
                <a:ea typeface="DM Sans"/>
                <a:cs typeface="DM Sans"/>
                <a:sym typeface="DM Sans"/>
              </a:rPr>
              <a:t>I then pulled those drivers through my operating model to translate my view on cycle shape, supply/power gating, and competitive dynamics into base/bear/bull financial outcomes. Consistent with my thesis, I treat HBM/packaging and power/cooling primarily as timing risks that stretch revenue into later years, not as permanent demand destruction. </a:t>
            </a:r>
            <a:endParaRPr sz="3000">
              <a:solidFill>
                <a:srgbClr val="F0F9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0F9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0F9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F0F9FF"/>
                </a:solidFill>
                <a:latin typeface="DM Sans"/>
                <a:ea typeface="DM Sans"/>
                <a:cs typeface="DM Sans"/>
                <a:sym typeface="DM Sans"/>
              </a:rPr>
              <a:t>Finally, I converted the operating model outputs into valuation using a scenario-weighted P/E and EV/EBITDA, cross-checked with a short-dated DCF. Because I treat NVIDIA as the choke point with a full-stack moat, I believe premium economics can persist even as alternatives scale. This framework supports a Buy with a 12–24 month horizon and a ~$238–239 target vs. ~$182 (~31% upside).</a:t>
            </a:r>
            <a:endParaRPr sz="3000">
              <a:solidFill>
                <a:srgbClr val="F0F9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93" name="Google Shape;293;p25"/>
          <p:cNvSpPr txBox="1"/>
          <p:nvPr/>
        </p:nvSpPr>
        <p:spPr>
          <a:xfrm>
            <a:off x="1028700" y="1975750"/>
            <a:ext cx="391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F0F9FF"/>
                </a:solidFill>
                <a:latin typeface="DM Sans"/>
                <a:ea typeface="DM Sans"/>
                <a:cs typeface="DM Sans"/>
                <a:sym typeface="DM Sans"/>
              </a:rPr>
              <a:t>1</a:t>
            </a:r>
            <a:endParaRPr sz="6000"/>
          </a:p>
        </p:txBody>
      </p:sp>
      <p:sp>
        <p:nvSpPr>
          <p:cNvPr id="294" name="Google Shape;294;p25"/>
          <p:cNvSpPr txBox="1"/>
          <p:nvPr/>
        </p:nvSpPr>
        <p:spPr>
          <a:xfrm>
            <a:off x="1028700" y="4931221"/>
            <a:ext cx="391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F0F9FF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endParaRPr sz="6000"/>
          </a:p>
        </p:txBody>
      </p:sp>
      <p:sp>
        <p:nvSpPr>
          <p:cNvPr id="295" name="Google Shape;295;p25"/>
          <p:cNvSpPr txBox="1"/>
          <p:nvPr/>
        </p:nvSpPr>
        <p:spPr>
          <a:xfrm>
            <a:off x="1039586" y="8131621"/>
            <a:ext cx="391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F0F9FF"/>
                </a:solidFill>
                <a:latin typeface="DM Sans"/>
                <a:ea typeface="DM Sans"/>
                <a:cs typeface="DM Sans"/>
                <a:sym typeface="DM Sans"/>
              </a:rPr>
              <a:t>3</a:t>
            </a:r>
            <a:endParaRPr sz="6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22D"/>
        </a:soli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9500" y="262425"/>
            <a:ext cx="14748999" cy="953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22D"/>
        </a:solid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27" title="Screenshot 2025-12-08 at 10.33.5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982" y="574443"/>
            <a:ext cx="17498050" cy="7438976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27"/>
          <p:cNvSpPr txBox="1"/>
          <p:nvPr/>
        </p:nvSpPr>
        <p:spPr>
          <a:xfrm>
            <a:off x="762000" y="8273150"/>
            <a:ext cx="156876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Note: I use a short-dated DCF as a sanity check on the multiples output.</a:t>
            </a:r>
            <a:endParaRPr sz="28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Note: The DCF is directionally consistent with my scenario view and helps avoid over-relying on terminal assumptions.</a:t>
            </a:r>
            <a:endParaRPr sz="28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22D"/>
        </a:solidFill>
      </p:bgPr>
    </p:bg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7325" y="327200"/>
            <a:ext cx="13253351" cy="7500901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28"/>
          <p:cNvSpPr txBox="1"/>
          <p:nvPr/>
        </p:nvSpPr>
        <p:spPr>
          <a:xfrm>
            <a:off x="1019025" y="8028225"/>
            <a:ext cx="166824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Base</a:t>
            </a:r>
            <a:r>
              <a:rPr lang="en-US" sz="28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: modest share loss, sustained premium margins due to CUDA + systems/networking lock-in.</a:t>
            </a:r>
            <a:endParaRPr sz="28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Bear</a:t>
            </a:r>
            <a:r>
              <a:rPr lang="en-US" sz="28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: faster AMD/custom ASIC penetration and/or policy/supply pressure compresses growth/multiples.</a:t>
            </a:r>
            <a:endParaRPr sz="28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Bull</a:t>
            </a:r>
            <a:r>
              <a:rPr lang="en-US" sz="28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: easing supply and gating unlocks another leg of upside.</a:t>
            </a:r>
            <a:endParaRPr sz="28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22D"/>
        </a:solid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29" title="Screenshot 2025-12-08 at 10.33.1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86500"/>
            <a:ext cx="17983201" cy="7525197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29"/>
          <p:cNvSpPr txBox="1"/>
          <p:nvPr/>
        </p:nvSpPr>
        <p:spPr>
          <a:xfrm>
            <a:off x="802800" y="8001000"/>
            <a:ext cx="166824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Note: NVIDIA deserves a premium footprint as the full-stack choke point (GPUs, systems, networking, CUDA/software).</a:t>
            </a:r>
            <a:endParaRPr sz="28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Note: My view assumes slower-than-feared share erosion versus consensus because of integration pain and ecosystem depth.</a:t>
            </a:r>
            <a:endParaRPr sz="28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D079"/>
        </a:solid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0"/>
          <p:cNvSpPr txBox="1"/>
          <p:nvPr/>
        </p:nvSpPr>
        <p:spPr>
          <a:xfrm>
            <a:off x="1009650" y="138200"/>
            <a:ext cx="52179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799">
                <a:solidFill>
                  <a:srgbClr val="13122D"/>
                </a:solidFill>
                <a:latin typeface="Tomorrow"/>
                <a:ea typeface="Tomorrow"/>
                <a:cs typeface="Tomorrow"/>
                <a:sym typeface="Tomorrow"/>
              </a:rPr>
              <a:t>Key Risks</a:t>
            </a:r>
            <a:endParaRPr/>
          </a:p>
        </p:txBody>
      </p:sp>
      <p:grpSp>
        <p:nvGrpSpPr>
          <p:cNvPr id="324" name="Google Shape;324;p30"/>
          <p:cNvGrpSpPr/>
          <p:nvPr/>
        </p:nvGrpSpPr>
        <p:grpSpPr>
          <a:xfrm>
            <a:off x="412225" y="3532909"/>
            <a:ext cx="17270338" cy="2119945"/>
            <a:chOff x="0" y="0"/>
            <a:chExt cx="1903571" cy="687981"/>
          </a:xfrm>
        </p:grpSpPr>
        <p:sp>
          <p:nvSpPr>
            <p:cNvPr id="325" name="Google Shape;325;p30"/>
            <p:cNvSpPr/>
            <p:nvPr/>
          </p:nvSpPr>
          <p:spPr>
            <a:xfrm>
              <a:off x="0" y="0"/>
              <a:ext cx="1903571" cy="687981"/>
            </a:xfrm>
            <a:custGeom>
              <a:rect b="b" l="l" r="r" t="t"/>
              <a:pathLst>
                <a:path extrusionOk="0" h="687981" w="1903571">
                  <a:moveTo>
                    <a:pt x="21423" y="0"/>
                  </a:moveTo>
                  <a:lnTo>
                    <a:pt x="1882148" y="0"/>
                  </a:lnTo>
                  <a:cubicBezTo>
                    <a:pt x="1893980" y="0"/>
                    <a:pt x="1903571" y="9591"/>
                    <a:pt x="1903571" y="21423"/>
                  </a:cubicBezTo>
                  <a:lnTo>
                    <a:pt x="1903571" y="666558"/>
                  </a:lnTo>
                  <a:cubicBezTo>
                    <a:pt x="1903571" y="678389"/>
                    <a:pt x="1893980" y="687981"/>
                    <a:pt x="1882148" y="687981"/>
                  </a:cubicBezTo>
                  <a:lnTo>
                    <a:pt x="21423" y="687981"/>
                  </a:lnTo>
                  <a:cubicBezTo>
                    <a:pt x="15741" y="687981"/>
                    <a:pt x="10292" y="685724"/>
                    <a:pt x="6275" y="681706"/>
                  </a:cubicBezTo>
                  <a:cubicBezTo>
                    <a:pt x="2257" y="677689"/>
                    <a:pt x="0" y="672239"/>
                    <a:pt x="0" y="666558"/>
                  </a:cubicBezTo>
                  <a:lnTo>
                    <a:pt x="0" y="21423"/>
                  </a:lnTo>
                  <a:cubicBezTo>
                    <a:pt x="0" y="9591"/>
                    <a:pt x="9591" y="0"/>
                    <a:pt x="21423" y="0"/>
                  </a:cubicBezTo>
                  <a:close/>
                </a:path>
              </a:pathLst>
            </a:custGeom>
            <a:solidFill>
              <a:srgbClr val="F0F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30"/>
            <p:cNvSpPr txBox="1"/>
            <p:nvPr/>
          </p:nvSpPr>
          <p:spPr>
            <a:xfrm>
              <a:off x="0" y="28575"/>
              <a:ext cx="1903500" cy="6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0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7" name="Google Shape;327;p30"/>
          <p:cNvGrpSpPr/>
          <p:nvPr/>
        </p:nvGrpSpPr>
        <p:grpSpPr>
          <a:xfrm>
            <a:off x="412225" y="5699774"/>
            <a:ext cx="17270338" cy="2119945"/>
            <a:chOff x="0" y="0"/>
            <a:chExt cx="1903571" cy="687981"/>
          </a:xfrm>
        </p:grpSpPr>
        <p:sp>
          <p:nvSpPr>
            <p:cNvPr id="328" name="Google Shape;328;p30"/>
            <p:cNvSpPr/>
            <p:nvPr/>
          </p:nvSpPr>
          <p:spPr>
            <a:xfrm>
              <a:off x="0" y="0"/>
              <a:ext cx="1903571" cy="687981"/>
            </a:xfrm>
            <a:custGeom>
              <a:rect b="b" l="l" r="r" t="t"/>
              <a:pathLst>
                <a:path extrusionOk="0" h="687981" w="1903571">
                  <a:moveTo>
                    <a:pt x="21423" y="0"/>
                  </a:moveTo>
                  <a:lnTo>
                    <a:pt x="1882148" y="0"/>
                  </a:lnTo>
                  <a:cubicBezTo>
                    <a:pt x="1893980" y="0"/>
                    <a:pt x="1903571" y="9591"/>
                    <a:pt x="1903571" y="21423"/>
                  </a:cubicBezTo>
                  <a:lnTo>
                    <a:pt x="1903571" y="666558"/>
                  </a:lnTo>
                  <a:cubicBezTo>
                    <a:pt x="1903571" y="678389"/>
                    <a:pt x="1893980" y="687981"/>
                    <a:pt x="1882148" y="687981"/>
                  </a:cubicBezTo>
                  <a:lnTo>
                    <a:pt x="21423" y="687981"/>
                  </a:lnTo>
                  <a:cubicBezTo>
                    <a:pt x="15741" y="687981"/>
                    <a:pt x="10292" y="685724"/>
                    <a:pt x="6275" y="681706"/>
                  </a:cubicBezTo>
                  <a:cubicBezTo>
                    <a:pt x="2257" y="677689"/>
                    <a:pt x="0" y="672239"/>
                    <a:pt x="0" y="666558"/>
                  </a:cubicBezTo>
                  <a:lnTo>
                    <a:pt x="0" y="21423"/>
                  </a:lnTo>
                  <a:cubicBezTo>
                    <a:pt x="0" y="9591"/>
                    <a:pt x="9591" y="0"/>
                    <a:pt x="21423" y="0"/>
                  </a:cubicBezTo>
                  <a:close/>
                </a:path>
              </a:pathLst>
            </a:custGeom>
            <a:solidFill>
              <a:srgbClr val="1312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30"/>
            <p:cNvSpPr txBox="1"/>
            <p:nvPr/>
          </p:nvSpPr>
          <p:spPr>
            <a:xfrm>
              <a:off x="0" y="28575"/>
              <a:ext cx="1903500" cy="6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0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0" name="Google Shape;330;p30"/>
          <p:cNvGrpSpPr/>
          <p:nvPr/>
        </p:nvGrpSpPr>
        <p:grpSpPr>
          <a:xfrm>
            <a:off x="412225" y="7866639"/>
            <a:ext cx="17270338" cy="1993287"/>
            <a:chOff x="0" y="0"/>
            <a:chExt cx="1903571" cy="687981"/>
          </a:xfrm>
        </p:grpSpPr>
        <p:sp>
          <p:nvSpPr>
            <p:cNvPr id="331" name="Google Shape;331;p30"/>
            <p:cNvSpPr/>
            <p:nvPr/>
          </p:nvSpPr>
          <p:spPr>
            <a:xfrm>
              <a:off x="0" y="0"/>
              <a:ext cx="1903571" cy="687981"/>
            </a:xfrm>
            <a:custGeom>
              <a:rect b="b" l="l" r="r" t="t"/>
              <a:pathLst>
                <a:path extrusionOk="0" h="687981" w="1903571">
                  <a:moveTo>
                    <a:pt x="21423" y="0"/>
                  </a:moveTo>
                  <a:lnTo>
                    <a:pt x="1882148" y="0"/>
                  </a:lnTo>
                  <a:cubicBezTo>
                    <a:pt x="1893980" y="0"/>
                    <a:pt x="1903571" y="9591"/>
                    <a:pt x="1903571" y="21423"/>
                  </a:cubicBezTo>
                  <a:lnTo>
                    <a:pt x="1903571" y="666558"/>
                  </a:lnTo>
                  <a:cubicBezTo>
                    <a:pt x="1903571" y="678389"/>
                    <a:pt x="1893980" y="687981"/>
                    <a:pt x="1882148" y="687981"/>
                  </a:cubicBezTo>
                  <a:lnTo>
                    <a:pt x="21423" y="687981"/>
                  </a:lnTo>
                  <a:cubicBezTo>
                    <a:pt x="15741" y="687981"/>
                    <a:pt x="10292" y="685724"/>
                    <a:pt x="6275" y="681706"/>
                  </a:cubicBezTo>
                  <a:cubicBezTo>
                    <a:pt x="2257" y="677689"/>
                    <a:pt x="0" y="672239"/>
                    <a:pt x="0" y="666558"/>
                  </a:cubicBezTo>
                  <a:lnTo>
                    <a:pt x="0" y="21423"/>
                  </a:lnTo>
                  <a:cubicBezTo>
                    <a:pt x="0" y="9591"/>
                    <a:pt x="9591" y="0"/>
                    <a:pt x="21423" y="0"/>
                  </a:cubicBezTo>
                  <a:close/>
                </a:path>
              </a:pathLst>
            </a:custGeom>
            <a:solidFill>
              <a:srgbClr val="F0F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30"/>
            <p:cNvSpPr txBox="1"/>
            <p:nvPr/>
          </p:nvSpPr>
          <p:spPr>
            <a:xfrm>
              <a:off x="0" y="28575"/>
              <a:ext cx="1903500" cy="6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0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3" name="Google Shape;333;p30"/>
          <p:cNvSpPr txBox="1"/>
          <p:nvPr/>
        </p:nvSpPr>
        <p:spPr>
          <a:xfrm>
            <a:off x="1594300" y="3674250"/>
            <a:ext cx="150006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2) Supply chain shocks – HBM, CoWoS, substrates</a:t>
            </a:r>
            <a:endParaRPr sz="2800">
              <a:solidFill>
                <a:srgbClr val="13122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HBM or CoWoS bottlenecks could delay Blackwell ramps and turn “phasing risk” into a 1–2 year growth/valuation timing hit.</a:t>
            </a:r>
            <a:endParaRPr sz="2800">
              <a:solidFill>
                <a:srgbClr val="13122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Monitor: SK hynix/Samsung/Micron/TSMC capacity, CoWoS yields/lead times.</a:t>
            </a:r>
            <a:endParaRPr sz="2800">
              <a:solidFill>
                <a:srgbClr val="13122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34" name="Google Shape;334;p30"/>
          <p:cNvSpPr txBox="1"/>
          <p:nvPr/>
        </p:nvSpPr>
        <p:spPr>
          <a:xfrm>
            <a:off x="1487725" y="5841100"/>
            <a:ext cx="150006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0F9FF"/>
                </a:solidFill>
                <a:latin typeface="DM Sans"/>
                <a:ea typeface="DM Sans"/>
                <a:cs typeface="DM Sans"/>
                <a:sym typeface="DM Sans"/>
              </a:rPr>
              <a:t>3) Power &amp; grid constraints</a:t>
            </a:r>
            <a:endParaRPr sz="2800">
              <a:solidFill>
                <a:srgbClr val="F0F9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0F9FF"/>
                </a:solidFill>
                <a:latin typeface="DM Sans"/>
                <a:ea typeface="DM Sans"/>
                <a:cs typeface="DM Sans"/>
                <a:sym typeface="DM Sans"/>
              </a:rPr>
              <a:t>Power/cooling shortages could push AI data-center buildouts beyond my 18–24 month horizon, pressuring near-term revenue/FCF vs. base.</a:t>
            </a:r>
            <a:endParaRPr sz="2800">
              <a:solidFill>
                <a:srgbClr val="F0F9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0F9FF"/>
                </a:solidFill>
                <a:latin typeface="DM Sans"/>
                <a:ea typeface="DM Sans"/>
                <a:cs typeface="DM Sans"/>
                <a:sym typeface="DM Sans"/>
              </a:rPr>
              <a:t>Monitor: Interconnect queues, permitting, hyperscaler power updates.</a:t>
            </a:r>
            <a:endParaRPr sz="2800">
              <a:solidFill>
                <a:srgbClr val="F0F9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1487725" y="8007950"/>
            <a:ext cx="151071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4) Competition &amp; buyer power</a:t>
            </a:r>
            <a:endParaRPr sz="2800">
              <a:solidFill>
                <a:srgbClr val="13122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Greater AMD and hyperscaler ASIC penetration could compress pricing/share and pull premium multiples down.</a:t>
            </a:r>
            <a:endParaRPr sz="2800">
              <a:solidFill>
                <a:srgbClr val="13122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3122D"/>
                </a:solidFill>
                <a:latin typeface="DM Sans"/>
                <a:ea typeface="DM Sans"/>
                <a:cs typeface="DM Sans"/>
                <a:sym typeface="DM Sans"/>
              </a:rPr>
              <a:t>Monitor: Hyperscaler accelerator mix signals and AMD DC momentum.</a:t>
            </a:r>
            <a:endParaRPr sz="2800">
              <a:solidFill>
                <a:srgbClr val="13122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336" name="Google Shape;336;p30"/>
          <p:cNvGrpSpPr/>
          <p:nvPr/>
        </p:nvGrpSpPr>
        <p:grpSpPr>
          <a:xfrm>
            <a:off x="412375" y="1492701"/>
            <a:ext cx="17270338" cy="1993287"/>
            <a:chOff x="0" y="0"/>
            <a:chExt cx="1903571" cy="687981"/>
          </a:xfrm>
        </p:grpSpPr>
        <p:sp>
          <p:nvSpPr>
            <p:cNvPr id="337" name="Google Shape;337;p30"/>
            <p:cNvSpPr/>
            <p:nvPr/>
          </p:nvSpPr>
          <p:spPr>
            <a:xfrm>
              <a:off x="0" y="0"/>
              <a:ext cx="1903571" cy="687981"/>
            </a:xfrm>
            <a:custGeom>
              <a:rect b="b" l="l" r="r" t="t"/>
              <a:pathLst>
                <a:path extrusionOk="0" h="687981" w="1903571">
                  <a:moveTo>
                    <a:pt x="21423" y="0"/>
                  </a:moveTo>
                  <a:lnTo>
                    <a:pt x="1882148" y="0"/>
                  </a:lnTo>
                  <a:cubicBezTo>
                    <a:pt x="1893980" y="0"/>
                    <a:pt x="1903571" y="9591"/>
                    <a:pt x="1903571" y="21423"/>
                  </a:cubicBezTo>
                  <a:lnTo>
                    <a:pt x="1903571" y="666558"/>
                  </a:lnTo>
                  <a:cubicBezTo>
                    <a:pt x="1903571" y="678389"/>
                    <a:pt x="1893980" y="687981"/>
                    <a:pt x="1882148" y="687981"/>
                  </a:cubicBezTo>
                  <a:lnTo>
                    <a:pt x="21423" y="687981"/>
                  </a:lnTo>
                  <a:cubicBezTo>
                    <a:pt x="15741" y="687981"/>
                    <a:pt x="10292" y="685724"/>
                    <a:pt x="6275" y="681706"/>
                  </a:cubicBezTo>
                  <a:cubicBezTo>
                    <a:pt x="2257" y="677689"/>
                    <a:pt x="0" y="672239"/>
                    <a:pt x="0" y="666558"/>
                  </a:cubicBezTo>
                  <a:lnTo>
                    <a:pt x="0" y="21423"/>
                  </a:lnTo>
                  <a:cubicBezTo>
                    <a:pt x="0" y="9591"/>
                    <a:pt x="9591" y="0"/>
                    <a:pt x="21423" y="0"/>
                  </a:cubicBezTo>
                  <a:close/>
                </a:path>
              </a:pathLst>
            </a:custGeom>
            <a:solidFill>
              <a:srgbClr val="1312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30"/>
            <p:cNvSpPr txBox="1"/>
            <p:nvPr/>
          </p:nvSpPr>
          <p:spPr>
            <a:xfrm>
              <a:off x="0" y="28575"/>
              <a:ext cx="1903500" cy="6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0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9" name="Google Shape;339;p30"/>
          <p:cNvSpPr txBox="1"/>
          <p:nvPr/>
        </p:nvSpPr>
        <p:spPr>
          <a:xfrm>
            <a:off x="1594300" y="1594150"/>
            <a:ext cx="150006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0F9FF"/>
                </a:solidFill>
                <a:latin typeface="DM Sans"/>
                <a:ea typeface="DM Sans"/>
                <a:cs typeface="DM Sans"/>
                <a:sym typeface="DM Sans"/>
              </a:rPr>
              <a:t>1) Export controls &amp; China exposure</a:t>
            </a:r>
            <a:endParaRPr sz="2800">
              <a:solidFill>
                <a:srgbClr val="F0F9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0F9FF"/>
                </a:solidFill>
                <a:latin typeface="DM Sans"/>
                <a:ea typeface="DM Sans"/>
                <a:cs typeface="DM Sans"/>
                <a:sym typeface="DM Sans"/>
              </a:rPr>
              <a:t>Tighter U.S. rules could limit high-end GPU sales to China or force lower-ASP compliant mix, trimming a meaningful slice of bull-case upside.</a:t>
            </a:r>
            <a:endParaRPr sz="2800">
              <a:solidFill>
                <a:srgbClr val="F0F9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sz="2800">
                <a:solidFill>
                  <a:srgbClr val="F0F9FF"/>
                </a:solidFill>
                <a:latin typeface="DM Sans"/>
                <a:ea typeface="DM Sans"/>
                <a:cs typeface="DM Sans"/>
                <a:sym typeface="DM Sans"/>
              </a:rPr>
              <a:t>Monitor: NVIDIA China mix/commentary and U.S. policy updates.</a:t>
            </a:r>
            <a:endParaRPr sz="2800">
              <a:solidFill>
                <a:srgbClr val="F0F9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0F9FF"/>
        </a:solidFill>
      </p:bgPr>
    </p:bg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" name="Google Shape;344;p31"/>
          <p:cNvGrpSpPr/>
          <p:nvPr/>
        </p:nvGrpSpPr>
        <p:grpSpPr>
          <a:xfrm>
            <a:off x="714865" y="485203"/>
            <a:ext cx="16858380" cy="9208242"/>
            <a:chOff x="0" y="-28575"/>
            <a:chExt cx="4440038" cy="2425200"/>
          </a:xfrm>
        </p:grpSpPr>
        <p:sp>
          <p:nvSpPr>
            <p:cNvPr id="345" name="Google Shape;345;p31"/>
            <p:cNvSpPr/>
            <p:nvPr/>
          </p:nvSpPr>
          <p:spPr>
            <a:xfrm>
              <a:off x="0" y="0"/>
              <a:ext cx="4440038" cy="2396603"/>
            </a:xfrm>
            <a:custGeom>
              <a:rect b="b" l="l" r="r" t="t"/>
              <a:pathLst>
                <a:path extrusionOk="0" h="2396603" w="4440038">
                  <a:moveTo>
                    <a:pt x="9185" y="0"/>
                  </a:moveTo>
                  <a:lnTo>
                    <a:pt x="4430854" y="0"/>
                  </a:lnTo>
                  <a:cubicBezTo>
                    <a:pt x="4435926" y="0"/>
                    <a:pt x="4440038" y="4112"/>
                    <a:pt x="4440038" y="9185"/>
                  </a:cubicBezTo>
                  <a:lnTo>
                    <a:pt x="4440038" y="2387418"/>
                  </a:lnTo>
                  <a:cubicBezTo>
                    <a:pt x="4440038" y="2389854"/>
                    <a:pt x="4439071" y="2392190"/>
                    <a:pt x="4437348" y="2393913"/>
                  </a:cubicBezTo>
                  <a:cubicBezTo>
                    <a:pt x="4435626" y="2395635"/>
                    <a:pt x="4433289" y="2396603"/>
                    <a:pt x="4430854" y="2396603"/>
                  </a:cubicBezTo>
                  <a:lnTo>
                    <a:pt x="9185" y="2396603"/>
                  </a:lnTo>
                  <a:cubicBezTo>
                    <a:pt x="6749" y="2396603"/>
                    <a:pt x="4413" y="2395635"/>
                    <a:pt x="2690" y="2393913"/>
                  </a:cubicBezTo>
                  <a:cubicBezTo>
                    <a:pt x="968" y="2392190"/>
                    <a:pt x="0" y="2389854"/>
                    <a:pt x="0" y="2387418"/>
                  </a:cubicBezTo>
                  <a:lnTo>
                    <a:pt x="0" y="9185"/>
                  </a:lnTo>
                  <a:cubicBezTo>
                    <a:pt x="0" y="6749"/>
                    <a:pt x="968" y="4413"/>
                    <a:pt x="2690" y="2690"/>
                  </a:cubicBezTo>
                  <a:cubicBezTo>
                    <a:pt x="4413" y="968"/>
                    <a:pt x="6749" y="0"/>
                    <a:pt x="9185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">
              <a:solidFill>
                <a:srgbClr val="13122D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31"/>
            <p:cNvSpPr txBox="1"/>
            <p:nvPr/>
          </p:nvSpPr>
          <p:spPr>
            <a:xfrm>
              <a:off x="0" y="-28575"/>
              <a:ext cx="4440000" cy="242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7" name="Google Shape;347;p31"/>
          <p:cNvSpPr txBox="1"/>
          <p:nvPr/>
        </p:nvSpPr>
        <p:spPr>
          <a:xfrm>
            <a:off x="5469973" y="1424930"/>
            <a:ext cx="7348200" cy="9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399">
                <a:solidFill>
                  <a:srgbClr val="13122D"/>
                </a:solidFill>
                <a:latin typeface="Tomorrow"/>
                <a:ea typeface="Tomorrow"/>
                <a:cs typeface="Tomorrow"/>
                <a:sym typeface="Tomorrow"/>
              </a:rPr>
              <a:t>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