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Robot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Roboto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Roboto-italic.fntdata"/><Relationship Id="rId16" Type="http://schemas.openxmlformats.org/officeDocument/2006/relationships/slide" Target="slides/slide10.xml"/><Relationship Id="rId38" Type="http://schemas.openxmlformats.org/officeDocument/2006/relationships/font" Target="fonts/Roboto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dfefcb88c_1_7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2adfefcb88c_1_7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2adfefcb88c_1_7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2adfefcb88c_1_7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2adfefcb88c_1_7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adfefcb88c_1_7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adfefcb88c_1_10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2adfefcb88c_1_10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2adfefcb88c_1_105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2adfefcb88c_1_10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2adfefcb88c_1_10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2adfefcb88c_1_10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adfefcb88c_1_19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adfefcb88c_1_19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2adfefcb88c_1_192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g2adfefcb88c_1_19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2adfefcb88c_1_19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2adfefcb88c_1_19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adfefcb88c_1_16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2adfefcb88c_1_16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2adfefcb88c_1_168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2adfefcb88c_1_16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2adfefcb88c_1_16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2adfefcb88c_1_16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c1213c357d_4_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2c1213c357d_4_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2c1213c357d_4_5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2c1213c357d_4_5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2c1213c357d_4_5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2c1213c357d_4_5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c1213c357d_8_25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2c1213c357d_8_25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2c1213c357d_8_251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2c1213c357d_8_25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2c1213c357d_8_251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2c1213c357d_8_251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c1213c357d_8_1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2c1213c357d_8_1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2c1213c357d_8_112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2c1213c357d_8_112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2c1213c357d_8_112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2c1213c357d_8_112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c1213c357d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c1213c357d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c1213c357d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c1213c357d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c1213c357d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c1213c357d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c1213c357d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c1213c357d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c1213c357d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c1213c357d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c1213c357d_5_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2c1213c357d_5_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2c1213c357d_5_0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g2c1213c357d_5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2c1213c357d_5_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2c1213c357d_5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c1213c357d_8_14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g2c1213c357d_8_14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g2c1213c357d_8_140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2c1213c357d_8_14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2c1213c357d_8_14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g2c1213c357d_8_14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c1213c357d_6_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g2c1213c357d_6_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g2c1213c357d_6_0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2c1213c357d_6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2c1213c357d_6_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g2c1213c357d_6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c1213c357d_8_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g2c1213c357d_8_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g2c1213c357d_8_9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g2c1213c357d_8_9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g2c1213c357d_8_9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g2c1213c357d_8_9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c1213c357d_8_3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g2c1213c357d_8_3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g2c1213c357d_8_35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g2c1213c357d_8_35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g2c1213c357d_8_35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g2c1213c357d_8_35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c1213c357d_8_6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2c1213c357d_8_6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2c1213c357d_8_60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2c1213c357d_8_6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g2c1213c357d_8_60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g2c1213c357d_8_6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c1213c357d_8_8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g2c1213c357d_8_8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g2c1213c357d_8_83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g2c1213c357d_8_83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2c1213c357d_8_83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2c1213c357d_8_83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c1213c357d_8_16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g2c1213c357d_8_16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g2c1213c357d_8_165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g2c1213c357d_8_165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g2c1213c357d_8_165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g2c1213c357d_8_165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c1213c357d_4_3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g2c1213c357d_4_3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g2c1213c357d_4_35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1" name="Google Shape;531;g2c1213c357d_4_35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2c1213c357d_4_35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g2c1213c357d_4_35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c1213c357d_4_15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g2c1213c357d_4_15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g2c1213c357d_4_158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g2c1213c357d_4_158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g2c1213c357d_4_158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g2c1213c357d_4_158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c1213c357d_4_18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g2c1213c357d_4_18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g2c1213c357d_4_181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6" name="Google Shape;596;g2c1213c357d_4_18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g2c1213c357d_4_181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g2c1213c357d_4_181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c1213c357d_4_20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g2c1213c357d_4_20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g2c1213c357d_4_206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0" name="Google Shape;620;g2c1213c357d_4_20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g2c1213c357d_4_206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g2c1213c357d_4_206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2c1213c357d_8_18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g2c1213c357d_8_18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g2c1213c357d_8_187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4" name="Google Shape;644;g2c1213c357d_8_187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g2c1213c357d_8_187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g2c1213c357d_8_187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c1213c357d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2c1213c357d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2c1213c357d_4_22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g2c1213c357d_4_22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g2c1213c357d_4_229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3" name="Google Shape;673;g2c1213c357d_4_229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g2c1213c357d_4_229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g2c1213c357d_4_229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c1213c357d_4_26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g2c1213c357d_4_26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g2c1213c357d_4_269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4" name="Google Shape;714;g2c1213c357d_4_269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g2c1213c357d_4_269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g2c1213c357d_4_269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c1213c357d_8_2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g2c1213c357d_8_2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g2c1213c357d_8_211:notes"/>
          <p:cNvSpPr/>
          <p:nvPr>
            <p:ph idx="3" type="sldImg"/>
          </p:nvPr>
        </p:nvSpPr>
        <p:spPr>
          <a:xfrm>
            <a:off x="2290763" y="512763"/>
            <a:ext cx="45624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5" name="Google Shape;755;g2c1213c357d_8_21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g2c1213c357d_8_211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g2c1213c357d_8_211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2adfefcb88c_1_37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g2adfefcb88c_1_37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30.09.2022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g2adfefcb88c_1_372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6" name="Google Shape;796;g2adfefcb88c_1_37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g2adfefcb88c_1_37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g2adfefcb88c_1_37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100F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/>
          <p:nvPr/>
        </p:nvSpPr>
        <p:spPr>
          <a:xfrm>
            <a:off x="8197366" y="0"/>
            <a:ext cx="946635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4" name="Google Shape;134;p25"/>
          <p:cNvGrpSpPr/>
          <p:nvPr/>
        </p:nvGrpSpPr>
        <p:grpSpPr>
          <a:xfrm>
            <a:off x="3272867" y="203076"/>
            <a:ext cx="5021267" cy="4737346"/>
            <a:chOff x="0" y="0"/>
            <a:chExt cx="13390046" cy="12632924"/>
          </a:xfrm>
        </p:grpSpPr>
        <p:pic>
          <p:nvPicPr>
            <p:cNvPr id="135" name="Google Shape;135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923321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923321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923321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923321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6166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61660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61660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6166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384981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384981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384981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2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384981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25"/>
          <p:cNvGrpSpPr/>
          <p:nvPr/>
        </p:nvGrpSpPr>
        <p:grpSpPr>
          <a:xfrm>
            <a:off x="552450" y="412142"/>
            <a:ext cx="4375422" cy="4159097"/>
            <a:chOff x="-1" y="-1"/>
            <a:chExt cx="11667792" cy="11090924"/>
          </a:xfrm>
        </p:grpSpPr>
        <p:sp>
          <p:nvSpPr>
            <p:cNvPr id="152" name="Google Shape;152;p25"/>
            <p:cNvSpPr/>
            <p:nvPr/>
          </p:nvSpPr>
          <p:spPr>
            <a:xfrm>
              <a:off x="1931835" y="1354967"/>
              <a:ext cx="9735956" cy="9735956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2831A2"/>
            </a:solid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3" name="Google Shape;153;p25"/>
            <p:cNvPicPr preferRelativeResize="0"/>
            <p:nvPr/>
          </p:nvPicPr>
          <p:blipFill rotWithShape="1">
            <a:blip r:embed="rId4">
              <a:alphaModFix/>
            </a:blip>
            <a:srcRect b="321" l="0" r="0" t="0"/>
            <a:stretch/>
          </p:blipFill>
          <p:spPr>
            <a:xfrm rot="-5115457">
              <a:off x="396140" y="376277"/>
              <a:ext cx="9735956" cy="97567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25"/>
          <p:cNvSpPr txBox="1"/>
          <p:nvPr/>
        </p:nvSpPr>
        <p:spPr>
          <a:xfrm>
            <a:off x="981548" y="1751400"/>
            <a:ext cx="3084000" cy="16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</a:rPr>
              <a:t>Cargill Supply Chain Analysis</a:t>
            </a:r>
            <a:endParaRPr sz="36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26"/>
          <p:cNvGrpSpPr/>
          <p:nvPr/>
        </p:nvGrpSpPr>
        <p:grpSpPr>
          <a:xfrm>
            <a:off x="1417746" y="1621125"/>
            <a:ext cx="4336767" cy="2176391"/>
            <a:chOff x="0" y="0"/>
            <a:chExt cx="11564712" cy="5803710"/>
          </a:xfrm>
        </p:grpSpPr>
        <p:sp>
          <p:nvSpPr>
            <p:cNvPr id="164" name="Google Shape;164;p26"/>
            <p:cNvSpPr txBox="1"/>
            <p:nvPr/>
          </p:nvSpPr>
          <p:spPr>
            <a:xfrm>
              <a:off x="0" y="0"/>
              <a:ext cx="11564591" cy="1641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Today's agenda</a:t>
              </a:r>
              <a:endParaRPr sz="700"/>
            </a:p>
          </p:txBody>
        </p:sp>
        <p:sp>
          <p:nvSpPr>
            <p:cNvPr id="165" name="Google Shape;165;p26"/>
            <p:cNvSpPr txBox="1"/>
            <p:nvPr/>
          </p:nvSpPr>
          <p:spPr>
            <a:xfrm>
              <a:off x="12" y="2298210"/>
              <a:ext cx="11564700" cy="350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175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Char char="●"/>
              </a:pPr>
              <a:r>
                <a:rPr lang="en"/>
                <a:t>Current State</a:t>
              </a:r>
              <a:endParaRPr/>
            </a:p>
            <a:p>
              <a:pPr indent="-3175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Char char="●"/>
              </a:pPr>
              <a:r>
                <a:rPr lang="en"/>
                <a:t>Technology Recommendation</a:t>
              </a:r>
              <a:endParaRPr/>
            </a:p>
            <a:p>
              <a:pPr indent="-3175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Char char="●"/>
              </a:pPr>
              <a:r>
                <a:rPr lang="en"/>
                <a:t>Suitability Impact</a:t>
              </a:r>
              <a:endParaRPr/>
            </a:p>
            <a:p>
              <a:pPr indent="-317500" lvl="0" marL="45720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Char char="●"/>
              </a:pPr>
              <a:r>
                <a:rPr lang="en"/>
                <a:t>Valuation</a:t>
              </a:r>
              <a:endParaRPr/>
            </a:p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</p:grpSp>
      <p:grpSp>
        <p:nvGrpSpPr>
          <p:cNvPr id="166" name="Google Shape;166;p26"/>
          <p:cNvGrpSpPr/>
          <p:nvPr/>
        </p:nvGrpSpPr>
        <p:grpSpPr>
          <a:xfrm>
            <a:off x="7653621" y="-842575"/>
            <a:ext cx="1772754" cy="1685151"/>
            <a:chOff x="0" y="0"/>
            <a:chExt cx="4727344" cy="4493736"/>
          </a:xfrm>
        </p:grpSpPr>
        <p:sp>
          <p:nvSpPr>
            <p:cNvPr id="167" name="Google Shape;167;p26"/>
            <p:cNvSpPr/>
            <p:nvPr/>
          </p:nvSpPr>
          <p:spPr>
            <a:xfrm>
              <a:off x="644072" y="410464"/>
              <a:ext cx="4083272" cy="408327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8" name="Google Shape;168;p26"/>
            <p:cNvPicPr preferRelativeResize="0"/>
            <p:nvPr/>
          </p:nvPicPr>
          <p:blipFill rotWithShape="1">
            <a:blip r:embed="rId3">
              <a:alphaModFix/>
            </a:blip>
            <a:srcRect b="321" l="0" r="0" t="0"/>
            <a:stretch/>
          </p:blipFill>
          <p:spPr>
            <a:xfrm>
              <a:off x="0" y="0"/>
              <a:ext cx="4083272" cy="409197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9" name="Google Shape;169;p26"/>
          <p:cNvGrpSpPr/>
          <p:nvPr/>
        </p:nvGrpSpPr>
        <p:grpSpPr>
          <a:xfrm>
            <a:off x="6805035" y="1729175"/>
            <a:ext cx="1772754" cy="1685151"/>
            <a:chOff x="0" y="0"/>
            <a:chExt cx="4727344" cy="4493736"/>
          </a:xfrm>
        </p:grpSpPr>
        <p:sp>
          <p:nvSpPr>
            <p:cNvPr id="170" name="Google Shape;170;p26"/>
            <p:cNvSpPr/>
            <p:nvPr/>
          </p:nvSpPr>
          <p:spPr>
            <a:xfrm>
              <a:off x="644072" y="410464"/>
              <a:ext cx="4083272" cy="408327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1" name="Google Shape;171;p26"/>
            <p:cNvPicPr preferRelativeResize="0"/>
            <p:nvPr/>
          </p:nvPicPr>
          <p:blipFill rotWithShape="1">
            <a:blip r:embed="rId3">
              <a:alphaModFix/>
            </a:blip>
            <a:srcRect b="321" l="0" r="0" t="0"/>
            <a:stretch/>
          </p:blipFill>
          <p:spPr>
            <a:xfrm>
              <a:off x="0" y="0"/>
              <a:ext cx="4083272" cy="409197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2" name="Google Shape;172;p26"/>
          <p:cNvGrpSpPr/>
          <p:nvPr/>
        </p:nvGrpSpPr>
        <p:grpSpPr>
          <a:xfrm>
            <a:off x="5956449" y="4300924"/>
            <a:ext cx="1772754" cy="1685151"/>
            <a:chOff x="0" y="0"/>
            <a:chExt cx="4727344" cy="4493736"/>
          </a:xfrm>
        </p:grpSpPr>
        <p:sp>
          <p:nvSpPr>
            <p:cNvPr id="173" name="Google Shape;173;p26"/>
            <p:cNvSpPr/>
            <p:nvPr/>
          </p:nvSpPr>
          <p:spPr>
            <a:xfrm>
              <a:off x="644072" y="410464"/>
              <a:ext cx="4083272" cy="408327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4" name="Google Shape;174;p26"/>
            <p:cNvPicPr preferRelativeResize="0"/>
            <p:nvPr/>
          </p:nvPicPr>
          <p:blipFill rotWithShape="1">
            <a:blip r:embed="rId3">
              <a:alphaModFix/>
            </a:blip>
            <a:srcRect b="321" l="0" r="0" t="0"/>
            <a:stretch/>
          </p:blipFill>
          <p:spPr>
            <a:xfrm>
              <a:off x="0" y="0"/>
              <a:ext cx="4083272" cy="409197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5" name="Google Shape;175;p26"/>
          <p:cNvGrpSpPr/>
          <p:nvPr/>
        </p:nvGrpSpPr>
        <p:grpSpPr>
          <a:xfrm>
            <a:off x="-463778" y="203076"/>
            <a:ext cx="1126900" cy="4737346"/>
            <a:chOff x="0" y="0"/>
            <a:chExt cx="3005065" cy="12632924"/>
          </a:xfrm>
        </p:grpSpPr>
        <p:pic>
          <p:nvPicPr>
            <p:cNvPr id="176" name="Google Shape;176;p2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2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2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2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88;p27"/>
          <p:cNvGrpSpPr/>
          <p:nvPr/>
        </p:nvGrpSpPr>
        <p:grpSpPr>
          <a:xfrm>
            <a:off x="253361" y="203076"/>
            <a:ext cx="4969922" cy="4737346"/>
            <a:chOff x="0" y="0"/>
            <a:chExt cx="13253125" cy="12632924"/>
          </a:xfrm>
        </p:grpSpPr>
        <p:pic>
          <p:nvPicPr>
            <p:cNvPr id="189" name="Google Shape;189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1602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1602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83204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83204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24806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248060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Google Shape;199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248060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27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24806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1" name="Google Shape;201;p27"/>
          <p:cNvSpPr/>
          <p:nvPr/>
        </p:nvSpPr>
        <p:spPr>
          <a:xfrm>
            <a:off x="1055372" y="912763"/>
            <a:ext cx="3375407" cy="33179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7"/>
          <p:cNvSpPr/>
          <p:nvPr/>
        </p:nvSpPr>
        <p:spPr>
          <a:xfrm>
            <a:off x="5912899" y="635365"/>
            <a:ext cx="1042568" cy="1042569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4928870" y="0"/>
                  <a:pt x="6350000" y="1421130"/>
                  <a:pt x="6350000" y="3175000"/>
                </a:cubicBezTo>
                <a:cubicBezTo>
                  <a:pt x="6350000" y="4928870"/>
                  <a:pt x="4928870" y="6350000"/>
                  <a:pt x="3175000" y="6350000"/>
                </a:cubicBezTo>
                <a:cubicBezTo>
                  <a:pt x="1421130" y="6350000"/>
                  <a:pt x="0" y="4928870"/>
                  <a:pt x="0" y="3175000"/>
                </a:cubicBezTo>
                <a:cubicBezTo>
                  <a:pt x="0" y="1421130"/>
                  <a:pt x="1421130" y="0"/>
                  <a:pt x="3175000" y="0"/>
                </a:cubicBezTo>
                <a:close/>
              </a:path>
            </a:pathLst>
          </a:custGeom>
          <a:solidFill>
            <a:srgbClr val="A100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7"/>
          <p:cNvSpPr/>
          <p:nvPr/>
        </p:nvSpPr>
        <p:spPr>
          <a:xfrm>
            <a:off x="5912899" y="2110974"/>
            <a:ext cx="1042568" cy="1042568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4928870" y="0"/>
                  <a:pt x="6350000" y="1421130"/>
                  <a:pt x="6350000" y="3175000"/>
                </a:cubicBezTo>
                <a:cubicBezTo>
                  <a:pt x="6350000" y="4928870"/>
                  <a:pt x="4928870" y="6350000"/>
                  <a:pt x="3175000" y="6350000"/>
                </a:cubicBezTo>
                <a:cubicBezTo>
                  <a:pt x="1421130" y="6350000"/>
                  <a:pt x="0" y="4928870"/>
                  <a:pt x="0" y="3175000"/>
                </a:cubicBezTo>
                <a:cubicBezTo>
                  <a:pt x="0" y="1421130"/>
                  <a:pt x="1421130" y="0"/>
                  <a:pt x="3175000" y="0"/>
                </a:cubicBezTo>
                <a:close/>
              </a:path>
            </a:pathLst>
          </a:custGeom>
          <a:solidFill>
            <a:srgbClr val="A100FF"/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7"/>
          <p:cNvSpPr/>
          <p:nvPr/>
        </p:nvSpPr>
        <p:spPr>
          <a:xfrm>
            <a:off x="5912899" y="3586582"/>
            <a:ext cx="1042568" cy="1042568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4928870" y="0"/>
                  <a:pt x="6350000" y="1421130"/>
                  <a:pt x="6350000" y="3175000"/>
                </a:cubicBezTo>
                <a:cubicBezTo>
                  <a:pt x="6350000" y="4928870"/>
                  <a:pt x="4928870" y="6350000"/>
                  <a:pt x="3175000" y="6350000"/>
                </a:cubicBezTo>
                <a:cubicBezTo>
                  <a:pt x="1421130" y="6350000"/>
                  <a:pt x="0" y="4928870"/>
                  <a:pt x="0" y="3175000"/>
                </a:cubicBezTo>
                <a:cubicBezTo>
                  <a:pt x="0" y="1421130"/>
                  <a:pt x="1421130" y="0"/>
                  <a:pt x="3175000" y="0"/>
                </a:cubicBezTo>
                <a:close/>
              </a:path>
            </a:pathLst>
          </a:custGeom>
          <a:solidFill>
            <a:srgbClr val="A100FF"/>
          </a:solid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1335254" y="1665900"/>
            <a:ext cx="2806137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Analytics team</a:t>
            </a:r>
            <a:endParaRPr sz="700"/>
          </a:p>
        </p:txBody>
      </p:sp>
      <p:sp>
        <p:nvSpPr>
          <p:cNvPr id="206" name="Google Shape;206;p27"/>
          <p:cNvSpPr txBox="1"/>
          <p:nvPr/>
        </p:nvSpPr>
        <p:spPr>
          <a:xfrm>
            <a:off x="6955475" y="635375"/>
            <a:ext cx="2093100" cy="39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Michael</a:t>
            </a: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Vitale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█████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█████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28"/>
          <p:cNvGrpSpPr/>
          <p:nvPr/>
        </p:nvGrpSpPr>
        <p:grpSpPr>
          <a:xfrm>
            <a:off x="4572000" y="4097848"/>
            <a:ext cx="1772754" cy="1685151"/>
            <a:chOff x="0" y="0"/>
            <a:chExt cx="4727344" cy="4493736"/>
          </a:xfrm>
        </p:grpSpPr>
        <p:sp>
          <p:nvSpPr>
            <p:cNvPr id="216" name="Google Shape;216;p28"/>
            <p:cNvSpPr/>
            <p:nvPr/>
          </p:nvSpPr>
          <p:spPr>
            <a:xfrm>
              <a:off x="644072" y="410464"/>
              <a:ext cx="4083272" cy="408327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7" name="Google Shape;217;p28"/>
            <p:cNvPicPr preferRelativeResize="0"/>
            <p:nvPr/>
          </p:nvPicPr>
          <p:blipFill rotWithShape="1">
            <a:blip r:embed="rId3">
              <a:alphaModFix/>
            </a:blip>
            <a:srcRect b="321" l="0" r="0" t="0"/>
            <a:stretch/>
          </p:blipFill>
          <p:spPr>
            <a:xfrm>
              <a:off x="0" y="0"/>
              <a:ext cx="4083272" cy="40919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8" name="Google Shape;218;p28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9" name="Google Shape;219;p28"/>
          <p:cNvGrpSpPr/>
          <p:nvPr/>
        </p:nvGrpSpPr>
        <p:grpSpPr>
          <a:xfrm>
            <a:off x="-132414" y="203076"/>
            <a:ext cx="1126899" cy="4737347"/>
            <a:chOff x="0" y="0"/>
            <a:chExt cx="3005065" cy="12632924"/>
          </a:xfrm>
        </p:grpSpPr>
        <p:pic>
          <p:nvPicPr>
            <p:cNvPr id="220" name="Google Shape;220;p2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2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2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4" name="Google Shape;224;p28"/>
          <p:cNvGrpSpPr/>
          <p:nvPr/>
        </p:nvGrpSpPr>
        <p:grpSpPr>
          <a:xfrm>
            <a:off x="7993134" y="-530674"/>
            <a:ext cx="1772754" cy="1685151"/>
            <a:chOff x="0" y="0"/>
            <a:chExt cx="4727344" cy="4493736"/>
          </a:xfrm>
        </p:grpSpPr>
        <p:sp>
          <p:nvSpPr>
            <p:cNvPr id="225" name="Google Shape;225;p28"/>
            <p:cNvSpPr/>
            <p:nvPr/>
          </p:nvSpPr>
          <p:spPr>
            <a:xfrm>
              <a:off x="644072" y="410464"/>
              <a:ext cx="4083272" cy="4083272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26" name="Google Shape;226;p28"/>
            <p:cNvPicPr preferRelativeResize="0"/>
            <p:nvPr/>
          </p:nvPicPr>
          <p:blipFill rotWithShape="1">
            <a:blip r:embed="rId3">
              <a:alphaModFix/>
            </a:blip>
            <a:srcRect b="321" l="0" r="0" t="0"/>
            <a:stretch/>
          </p:blipFill>
          <p:spPr>
            <a:xfrm>
              <a:off x="0" y="0"/>
              <a:ext cx="4083272" cy="40919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7" name="Google Shape;227;p28"/>
          <p:cNvSpPr txBox="1"/>
          <p:nvPr/>
        </p:nvSpPr>
        <p:spPr>
          <a:xfrm>
            <a:off x="5554987" y="3052713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28" name="Google Shape;228;p28"/>
          <p:cNvSpPr txBox="1"/>
          <p:nvPr/>
        </p:nvSpPr>
        <p:spPr>
          <a:xfrm>
            <a:off x="1373249" y="962625"/>
            <a:ext cx="3887400" cy="20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chemeClr val="lt1"/>
                </a:solidFill>
              </a:rPr>
              <a:t>Cargill’s </a:t>
            </a:r>
            <a:r>
              <a:rPr lang="en" sz="1850">
                <a:solidFill>
                  <a:schemeClr val="lt1"/>
                </a:solidFill>
              </a:rPr>
              <a:t>operates</a:t>
            </a:r>
            <a:r>
              <a:rPr lang="en" sz="1850">
                <a:solidFill>
                  <a:schemeClr val="lt1"/>
                </a:solidFill>
              </a:rPr>
              <a:t> across the entire supply chain:</a:t>
            </a:r>
            <a:endParaRPr sz="18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solidFill>
                <a:schemeClr val="lt1"/>
              </a:solidFill>
            </a:endParaRPr>
          </a:p>
          <a:p>
            <a:pPr indent="-3460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50"/>
              <a:buAutoNum type="arabicParenR"/>
            </a:pPr>
            <a:r>
              <a:rPr lang="en" sz="1850">
                <a:solidFill>
                  <a:schemeClr val="lt1"/>
                </a:solidFill>
              </a:rPr>
              <a:t>Sourcing </a:t>
            </a:r>
            <a:r>
              <a:rPr lang="en" sz="1850">
                <a:solidFill>
                  <a:schemeClr val="lt1"/>
                </a:solidFill>
              </a:rPr>
              <a:t>agricultural</a:t>
            </a:r>
            <a:r>
              <a:rPr lang="en" sz="1850">
                <a:solidFill>
                  <a:schemeClr val="lt1"/>
                </a:solidFill>
              </a:rPr>
              <a:t> </a:t>
            </a:r>
            <a:r>
              <a:rPr lang="en" sz="1850">
                <a:solidFill>
                  <a:schemeClr val="lt1"/>
                </a:solidFill>
              </a:rPr>
              <a:t>commodities</a:t>
            </a:r>
            <a:r>
              <a:rPr lang="en" sz="1850">
                <a:solidFill>
                  <a:schemeClr val="lt1"/>
                </a:solidFill>
              </a:rPr>
              <a:t> like grains, oilseeds, and cocoa,</a:t>
            </a:r>
            <a:endParaRPr sz="1850">
              <a:solidFill>
                <a:schemeClr val="lt1"/>
              </a:solidFill>
            </a:endParaRPr>
          </a:p>
          <a:p>
            <a:pPr indent="-3460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50"/>
              <a:buAutoNum type="arabicParenR"/>
            </a:pPr>
            <a:r>
              <a:rPr lang="en" sz="1850">
                <a:solidFill>
                  <a:schemeClr val="lt1"/>
                </a:solidFill>
              </a:rPr>
              <a:t>processing food </a:t>
            </a:r>
            <a:r>
              <a:rPr lang="en" sz="1850">
                <a:solidFill>
                  <a:schemeClr val="lt1"/>
                </a:solidFill>
              </a:rPr>
              <a:t>ingredients, and </a:t>
            </a:r>
            <a:endParaRPr sz="1850">
              <a:solidFill>
                <a:schemeClr val="lt1"/>
              </a:solidFill>
            </a:endParaRPr>
          </a:p>
          <a:p>
            <a:pPr indent="-3460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50"/>
              <a:buAutoNum type="arabicParenR"/>
            </a:pPr>
            <a:r>
              <a:rPr lang="en" sz="1850">
                <a:solidFill>
                  <a:schemeClr val="lt1"/>
                </a:solidFill>
              </a:rPr>
              <a:t>Offering guidance throughout the process for suppliers</a:t>
            </a:r>
            <a:endParaRPr sz="18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229" name="Google Shape;229;p28"/>
          <p:cNvSpPr txBox="1"/>
          <p:nvPr/>
        </p:nvSpPr>
        <p:spPr>
          <a:xfrm>
            <a:off x="1127850" y="203075"/>
            <a:ext cx="437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Cargill</a:t>
            </a:r>
            <a:endParaRPr sz="700"/>
          </a:p>
        </p:txBody>
      </p:sp>
      <p:sp>
        <p:nvSpPr>
          <p:cNvPr id="230" name="Google Shape;230;p28"/>
          <p:cNvSpPr txBox="1"/>
          <p:nvPr/>
        </p:nvSpPr>
        <p:spPr>
          <a:xfrm>
            <a:off x="6069925" y="2005200"/>
            <a:ext cx="30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31" name="Google Shape;23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2625" y="1570118"/>
            <a:ext cx="3332100" cy="2003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9"/>
          <p:cNvGrpSpPr/>
          <p:nvPr/>
        </p:nvGrpSpPr>
        <p:grpSpPr>
          <a:xfrm>
            <a:off x="7372525" y="3979623"/>
            <a:ext cx="1771480" cy="1683877"/>
            <a:chOff x="0" y="0"/>
            <a:chExt cx="4723947" cy="4490339"/>
          </a:xfrm>
        </p:grpSpPr>
        <p:sp>
          <p:nvSpPr>
            <p:cNvPr id="241" name="Google Shape;241;p29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2" name="Google Shape;242;p29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3" name="Google Shape;243;p29"/>
          <p:cNvSpPr/>
          <p:nvPr/>
        </p:nvSpPr>
        <p:spPr>
          <a:xfrm>
            <a:off x="4565800" y="0"/>
            <a:ext cx="4653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9"/>
          <p:cNvSpPr txBox="1"/>
          <p:nvPr/>
        </p:nvSpPr>
        <p:spPr>
          <a:xfrm>
            <a:off x="4524699" y="0"/>
            <a:ext cx="47361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Cargill’s Current </a:t>
            </a:r>
            <a:r>
              <a:rPr lang="en" sz="4000">
                <a:solidFill>
                  <a:srgbClr val="FFFFFF"/>
                </a:solidFill>
              </a:rPr>
              <a:t>Sustainability</a:t>
            </a:r>
            <a:r>
              <a:rPr lang="en" sz="4000">
                <a:solidFill>
                  <a:srgbClr val="FFFFFF"/>
                </a:solidFill>
              </a:rPr>
              <a:t> Goals</a:t>
            </a:r>
            <a:endParaRPr sz="700"/>
          </a:p>
        </p:txBody>
      </p:sp>
      <p:sp>
        <p:nvSpPr>
          <p:cNvPr id="245" name="Google Shape;245;p29"/>
          <p:cNvSpPr txBox="1"/>
          <p:nvPr/>
        </p:nvSpPr>
        <p:spPr>
          <a:xfrm>
            <a:off x="6042125" y="1389675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246" name="Google Shape;246;p29"/>
          <p:cNvSpPr txBox="1"/>
          <p:nvPr/>
        </p:nvSpPr>
        <p:spPr>
          <a:xfrm>
            <a:off x="5086025" y="1493000"/>
            <a:ext cx="4133700" cy="39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</a:rPr>
              <a:t>Climate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• Reduce GHG emissions by 10% by 2025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• Reduce extended SC emissions by 30% by 2030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• Incentivize sustainable practices to farmers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</a:rPr>
              <a:t>Land &amp; Water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• Transform agricultural supply chain to be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deforestation free by 2030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• Achieve water sustainable water management in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operation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</a:rPr>
              <a:t>People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• Promote and respect human rights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• Improve livelihoods of 10 million farmers by 2030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lt1"/>
                </a:solidFill>
              </a:rPr>
              <a:t>by sustainable practice training</a:t>
            </a:r>
            <a:endParaRPr sz="13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7" name="Google Shape;247;p29"/>
          <p:cNvSpPr txBox="1"/>
          <p:nvPr/>
        </p:nvSpPr>
        <p:spPr>
          <a:xfrm>
            <a:off x="-236475" y="0"/>
            <a:ext cx="4884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Cargill’s Current Growth Goals</a:t>
            </a:r>
            <a:endParaRPr sz="700">
              <a:solidFill>
                <a:schemeClr val="dk1"/>
              </a:solidFill>
            </a:endParaRPr>
          </a:p>
        </p:txBody>
      </p:sp>
      <p:sp>
        <p:nvSpPr>
          <p:cNvPr id="248" name="Google Shape;248;p29"/>
          <p:cNvSpPr txBox="1"/>
          <p:nvPr/>
        </p:nvSpPr>
        <p:spPr>
          <a:xfrm>
            <a:off x="1470125" y="1389675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dk1"/>
              </a:solidFill>
            </a:endParaRPr>
          </a:p>
        </p:txBody>
      </p:sp>
      <p:sp>
        <p:nvSpPr>
          <p:cNvPr id="249" name="Google Shape;249;p29"/>
          <p:cNvSpPr txBox="1"/>
          <p:nvPr/>
        </p:nvSpPr>
        <p:spPr>
          <a:xfrm>
            <a:off x="514025" y="1493000"/>
            <a:ext cx="4133700" cy="3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</a:rPr>
              <a:t>Constant agility and </a:t>
            </a:r>
            <a:r>
              <a:rPr b="1" lang="en" sz="1800">
                <a:solidFill>
                  <a:schemeClr val="dk1"/>
                </a:solidFill>
              </a:rPr>
              <a:t>Constant Innovation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dk1"/>
                </a:solidFill>
              </a:rPr>
              <a:t>• companies will lose market share and become obsolete if they do not innovate their product portfolio</a:t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</a:rPr>
              <a:t>Addressing risk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50">
                <a:solidFill>
                  <a:schemeClr val="dk1"/>
                </a:solidFill>
              </a:rPr>
              <a:t>• Supply chain, especially in regard to Cargill’s specific business has a lot of risk in regard to availability of customers, prices, or even vertical partnerships within customers respective industries.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30"/>
          <p:cNvGrpSpPr/>
          <p:nvPr/>
        </p:nvGrpSpPr>
        <p:grpSpPr>
          <a:xfrm>
            <a:off x="7372525" y="3979623"/>
            <a:ext cx="1771480" cy="1683877"/>
            <a:chOff x="0" y="0"/>
            <a:chExt cx="4723947" cy="4490339"/>
          </a:xfrm>
        </p:grpSpPr>
        <p:sp>
          <p:nvSpPr>
            <p:cNvPr id="259" name="Google Shape;259;p30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60" name="Google Shape;260;p30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30"/>
          <p:cNvSpPr txBox="1"/>
          <p:nvPr/>
        </p:nvSpPr>
        <p:spPr>
          <a:xfrm>
            <a:off x="4524699" y="0"/>
            <a:ext cx="47361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Cargill’s Current Sustainability Goals</a:t>
            </a:r>
            <a:endParaRPr sz="700"/>
          </a:p>
        </p:txBody>
      </p:sp>
      <p:sp>
        <p:nvSpPr>
          <p:cNvPr id="262" name="Google Shape;262;p30"/>
          <p:cNvSpPr txBox="1"/>
          <p:nvPr/>
        </p:nvSpPr>
        <p:spPr>
          <a:xfrm>
            <a:off x="6042125" y="1389675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263" name="Google Shape;263;p30"/>
          <p:cNvSpPr txBox="1"/>
          <p:nvPr/>
        </p:nvSpPr>
        <p:spPr>
          <a:xfrm>
            <a:off x="662400" y="958800"/>
            <a:ext cx="6388800" cy="25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How can Cargill stay on top of </a:t>
            </a:r>
            <a:r>
              <a:rPr lang="en" sz="3600">
                <a:solidFill>
                  <a:schemeClr val="dk1"/>
                </a:solidFill>
              </a:rPr>
              <a:t>its</a:t>
            </a:r>
            <a:r>
              <a:rPr lang="en" sz="3600">
                <a:solidFill>
                  <a:schemeClr val="dk1"/>
                </a:solidFill>
              </a:rPr>
              <a:t> goals, building a more resilient supply chain while </a:t>
            </a:r>
            <a:r>
              <a:rPr lang="en" sz="3600">
                <a:solidFill>
                  <a:schemeClr val="dk1"/>
                </a:solidFill>
              </a:rPr>
              <a:t>maintaining</a:t>
            </a:r>
            <a:r>
              <a:rPr lang="en" sz="3600">
                <a:solidFill>
                  <a:schemeClr val="dk1"/>
                </a:solidFill>
              </a:rPr>
              <a:t> their core values?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31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273" name="Google Shape;273;p31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4" name="Google Shape;274;p31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5" name="Google Shape;275;p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6" name="Google Shape;276;p31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277" name="Google Shape;277;p3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3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3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" name="Google Shape;281;p31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282" name="Google Shape;282;p31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3" name="Google Shape;283;p31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4" name="Google Shape;284;p31"/>
          <p:cNvSpPr txBox="1"/>
          <p:nvPr/>
        </p:nvSpPr>
        <p:spPr>
          <a:xfrm>
            <a:off x="5554987" y="3052713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85" name="Google Shape;285;p31"/>
          <p:cNvSpPr txBox="1"/>
          <p:nvPr/>
        </p:nvSpPr>
        <p:spPr>
          <a:xfrm>
            <a:off x="6069925" y="2005200"/>
            <a:ext cx="30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6" name="Google Shape;286;p31"/>
          <p:cNvSpPr txBox="1"/>
          <p:nvPr/>
        </p:nvSpPr>
        <p:spPr>
          <a:xfrm>
            <a:off x="2671275" y="2005200"/>
            <a:ext cx="5322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Current State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"/>
          <p:cNvSpPr txBox="1"/>
          <p:nvPr>
            <p:ph type="ctrTitle"/>
          </p:nvPr>
        </p:nvSpPr>
        <p:spPr>
          <a:xfrm>
            <a:off x="295600" y="145600"/>
            <a:ext cx="7118100" cy="735000"/>
          </a:xfrm>
          <a:prstGeom prst="rect">
            <a:avLst/>
          </a:prstGeom>
        </p:spPr>
        <p:txBody>
          <a:bodyPr anchorCtr="0" anchor="ctr" bIns="22850" lIns="45725" spcFirstLastPara="1" rIns="45725" wrap="square" tIns="228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Cargill’s current supply chain strategy?</a:t>
            </a:r>
            <a:endParaRPr/>
          </a:p>
        </p:txBody>
      </p:sp>
      <p:sp>
        <p:nvSpPr>
          <p:cNvPr id="292" name="Google Shape;292;p32"/>
          <p:cNvSpPr txBox="1"/>
          <p:nvPr>
            <p:ph idx="1" type="subTitle"/>
          </p:nvPr>
        </p:nvSpPr>
        <p:spPr>
          <a:xfrm>
            <a:off x="402000" y="880600"/>
            <a:ext cx="7118100" cy="4263000"/>
          </a:xfrm>
          <a:prstGeom prst="rect">
            <a:avLst/>
          </a:prstGeom>
        </p:spPr>
        <p:txBody>
          <a:bodyPr anchorCtr="0" anchor="t" bIns="22850" lIns="45725" spcFirstLastPara="1" rIns="45725" wrap="square" tIns="22850">
            <a:norm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/>
              <a:t>Cargill’s current </a:t>
            </a:r>
            <a:r>
              <a:rPr lang="en"/>
              <a:t>approach</a:t>
            </a:r>
            <a:r>
              <a:rPr lang="en"/>
              <a:t> is multifaceted and has a number of advantages</a:t>
            </a:r>
            <a:endParaRPr/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Utilizing it’s positioning in the market</a:t>
            </a:r>
            <a:endParaRPr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Focuses on partnerships and sustainability</a:t>
            </a:r>
            <a:endParaRPr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Forward looking technology and innovation</a:t>
            </a:r>
            <a:endParaRPr/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Effectively Managing risk</a:t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3"/>
          <p:cNvSpPr/>
          <p:nvPr/>
        </p:nvSpPr>
        <p:spPr>
          <a:xfrm>
            <a:off x="16975" y="0"/>
            <a:ext cx="69357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1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3"/>
          <p:cNvSpPr txBox="1"/>
          <p:nvPr>
            <p:ph type="ctrTitle"/>
          </p:nvPr>
        </p:nvSpPr>
        <p:spPr>
          <a:xfrm>
            <a:off x="271975" y="355775"/>
            <a:ext cx="6680700" cy="876300"/>
          </a:xfrm>
          <a:prstGeom prst="rect">
            <a:avLst/>
          </a:prstGeom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Cargill’s massive size is it’s biggest asset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99" name="Google Shape;299;p33"/>
          <p:cNvSpPr txBox="1"/>
          <p:nvPr>
            <p:ph idx="1" type="subTitle"/>
          </p:nvPr>
        </p:nvSpPr>
        <p:spPr>
          <a:xfrm>
            <a:off x="295675" y="997175"/>
            <a:ext cx="6633300" cy="876300"/>
          </a:xfrm>
          <a:prstGeom prst="rect">
            <a:avLst/>
          </a:prstGeom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Cargill currently stretches itself across the process through vertical integration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Cargill’s massive size benefits all aspects of its operations </a:t>
            </a:r>
            <a:endParaRPr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Provides access to new markets </a:t>
            </a:r>
            <a:endParaRPr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Pooling risks associated with specific aspects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/>
          <p:nvPr>
            <p:ph type="ctrTitle"/>
          </p:nvPr>
        </p:nvSpPr>
        <p:spPr>
          <a:xfrm>
            <a:off x="271975" y="355775"/>
            <a:ext cx="7200900" cy="876300"/>
          </a:xfrm>
          <a:prstGeom prst="rect">
            <a:avLst/>
          </a:prstGeom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88888"/>
                </a:solidFill>
              </a:rPr>
              <a:t>Cargill’s focus on partnerships and sustainability</a:t>
            </a:r>
            <a:endParaRPr sz="3000"/>
          </a:p>
        </p:txBody>
      </p:sp>
      <p:sp>
        <p:nvSpPr>
          <p:cNvPr id="305" name="Google Shape;305;p34"/>
          <p:cNvSpPr txBox="1"/>
          <p:nvPr/>
        </p:nvSpPr>
        <p:spPr>
          <a:xfrm>
            <a:off x="403950" y="1318375"/>
            <a:ext cx="8336100" cy="36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400"/>
              <a:buChar char="●"/>
            </a:pP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Cargill already partners with suppliers, customers, government agencies, NGOs and other stakeholders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Partnerships enable knowledge sharing innovation, and </a:t>
            </a: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collective</a:t>
            </a: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action on sustainability issues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Partnerships include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Char char="○"/>
            </a:pPr>
            <a:r>
              <a:rPr lang="en" sz="1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Hyperledger – provides master data overview and risk assessment</a:t>
            </a:r>
            <a:endParaRPr sz="1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Char char="○"/>
            </a:pPr>
            <a:r>
              <a:rPr lang="en" sz="1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Descartes Labs – service to improvement supply chain efficiency</a:t>
            </a:r>
            <a:endParaRPr sz="1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Char char="○"/>
            </a:pPr>
            <a:r>
              <a:rPr lang="en" sz="1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Cainthus – observes productivity of farms</a:t>
            </a:r>
            <a:endParaRPr sz="1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Char char="○"/>
            </a:pPr>
            <a:r>
              <a:rPr lang="en" sz="1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Techstars – business scaling</a:t>
            </a:r>
            <a:endParaRPr sz="1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/>
          <p:nvPr/>
        </p:nvSpPr>
        <p:spPr>
          <a:xfrm>
            <a:off x="1358275" y="0"/>
            <a:ext cx="77856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1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5"/>
          <p:cNvSpPr txBox="1"/>
          <p:nvPr>
            <p:ph type="ctrTitle"/>
          </p:nvPr>
        </p:nvSpPr>
        <p:spPr>
          <a:xfrm>
            <a:off x="1510775" y="175975"/>
            <a:ext cx="8643300" cy="876300"/>
          </a:xfrm>
          <a:prstGeom prst="rect">
            <a:avLst/>
          </a:prstGeom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Forward looking technology adaptation and sustainability practices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12" name="Google Shape;312;p35"/>
          <p:cNvSpPr txBox="1"/>
          <p:nvPr>
            <p:ph idx="1" type="subTitle"/>
          </p:nvPr>
        </p:nvSpPr>
        <p:spPr>
          <a:xfrm>
            <a:off x="1594050" y="727500"/>
            <a:ext cx="7721100" cy="876300"/>
          </a:xfrm>
          <a:prstGeom prst="rect">
            <a:avLst/>
          </a:prstGeom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Cargill is already forward-looking, and keen to introduce new technology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 sz="2400">
                <a:solidFill>
                  <a:schemeClr val="lt1"/>
                </a:solidFill>
              </a:rPr>
              <a:t>They have been using a variety of data analysis tools including:</a:t>
            </a:r>
            <a:endParaRPr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Machine Learning</a:t>
            </a:r>
            <a:endParaRPr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IoT devices</a:t>
            </a:r>
            <a:endParaRPr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lang="en" sz="2400">
                <a:solidFill>
                  <a:schemeClr val="lt1"/>
                </a:solidFill>
              </a:rPr>
              <a:t>Digital Platforms aimed and increasing efficiency and transparency through the process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"/>
          <p:cNvSpPr txBox="1"/>
          <p:nvPr>
            <p:ph type="ctrTitle"/>
          </p:nvPr>
        </p:nvSpPr>
        <p:spPr>
          <a:xfrm>
            <a:off x="250350" y="379425"/>
            <a:ext cx="8643300" cy="876300"/>
          </a:xfrm>
          <a:prstGeom prst="rect">
            <a:avLst/>
          </a:prstGeom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88888"/>
                </a:solidFill>
              </a:rPr>
              <a:t>Managing risks through a designated risk manager and risk related strategies</a:t>
            </a:r>
            <a:endParaRPr sz="3000">
              <a:solidFill>
                <a:srgbClr val="888888"/>
              </a:solidFill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888888"/>
              </a:solidFill>
            </a:endParaRPr>
          </a:p>
        </p:txBody>
      </p:sp>
      <p:sp>
        <p:nvSpPr>
          <p:cNvPr id="318" name="Google Shape;318;p36"/>
          <p:cNvSpPr txBox="1"/>
          <p:nvPr>
            <p:ph idx="1" type="subTitle"/>
          </p:nvPr>
        </p:nvSpPr>
        <p:spPr>
          <a:xfrm>
            <a:off x="295675" y="997175"/>
            <a:ext cx="6633300" cy="876300"/>
          </a:xfrm>
          <a:prstGeom prst="rect">
            <a:avLst/>
          </a:prstGeom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Cargill has a massive exposure to contingent business interruption and price volatility</a:t>
            </a:r>
            <a:endParaRPr sz="2400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Taking strategies to reduce this through:</a:t>
            </a:r>
            <a:endParaRPr sz="2400"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Massive BI limits, monitoring prices and global events frequently, risk mitigation strategies through diversification</a:t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37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328" name="Google Shape;328;p37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9" name="Google Shape;329;p37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0" name="Google Shape;330;p37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1" name="Google Shape;331;p37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332" name="Google Shape;332;p3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3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" name="Google Shape;334;p3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3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6" name="Google Shape;336;p37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337" name="Google Shape;337;p37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38" name="Google Shape;338;p37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9" name="Google Shape;339;p37"/>
          <p:cNvSpPr txBox="1"/>
          <p:nvPr/>
        </p:nvSpPr>
        <p:spPr>
          <a:xfrm>
            <a:off x="1146937" y="459413"/>
            <a:ext cx="43782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As Cargill Moves forward</a:t>
            </a:r>
            <a:endParaRPr sz="700"/>
          </a:p>
        </p:txBody>
      </p:sp>
      <p:sp>
        <p:nvSpPr>
          <p:cNvPr id="340" name="Google Shape;340;p37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341" name="Google Shape;341;p37"/>
          <p:cNvSpPr txBox="1"/>
          <p:nvPr/>
        </p:nvSpPr>
        <p:spPr>
          <a:xfrm>
            <a:off x="1340625" y="138500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42" name="Google Shape;342;p37"/>
          <p:cNvSpPr txBox="1"/>
          <p:nvPr/>
        </p:nvSpPr>
        <p:spPr>
          <a:xfrm>
            <a:off x="1405950" y="2027150"/>
            <a:ext cx="3000000" cy="25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Cargill needs to be oriented towards constant, innovation, balanced with a risk-aware strategy 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38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352" name="Google Shape;352;p38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53" name="Google Shape;353;p38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4" name="Google Shape;354;p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5" name="Google Shape;355;p38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356" name="Google Shape;356;p3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3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3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9" name="Google Shape;359;p3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0" name="Google Shape;360;p38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361" name="Google Shape;361;p38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62" name="Google Shape;362;p38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3" name="Google Shape;363;p38"/>
          <p:cNvSpPr txBox="1"/>
          <p:nvPr/>
        </p:nvSpPr>
        <p:spPr>
          <a:xfrm>
            <a:off x="5554987" y="3052713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64" name="Google Shape;364;p38"/>
          <p:cNvSpPr txBox="1"/>
          <p:nvPr/>
        </p:nvSpPr>
        <p:spPr>
          <a:xfrm>
            <a:off x="6069925" y="2005200"/>
            <a:ext cx="30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65" name="Google Shape;365;p38"/>
          <p:cNvSpPr txBox="1"/>
          <p:nvPr/>
        </p:nvSpPr>
        <p:spPr>
          <a:xfrm>
            <a:off x="2671275" y="2005200"/>
            <a:ext cx="5322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100FF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39"/>
          <p:cNvGrpSpPr/>
          <p:nvPr/>
        </p:nvGrpSpPr>
        <p:grpSpPr>
          <a:xfrm>
            <a:off x="222648" y="203076"/>
            <a:ext cx="5021267" cy="4737347"/>
            <a:chOff x="0" y="0"/>
            <a:chExt cx="13390046" cy="12632925"/>
          </a:xfrm>
        </p:grpSpPr>
        <p:pic>
          <p:nvPicPr>
            <p:cNvPr id="375" name="Google Shape;375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10233" t="0"/>
            <a:stretch/>
          </p:blipFill>
          <p:spPr>
            <a:xfrm>
              <a:off x="6923321" y="6558809"/>
              <a:ext cx="2697587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Google Shape;376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923321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7" name="Google Shape;377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6166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8" name="Google Shape;378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6166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9" name="Google Shape;379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46166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" name="Google Shape;380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1" name="Google Shape;381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2" name="Google Shape;382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" name="Google Shape;383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4" name="Google Shape;384;p39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384981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5" name="Google Shape;385;p39"/>
          <p:cNvGrpSpPr/>
          <p:nvPr/>
        </p:nvGrpSpPr>
        <p:grpSpPr>
          <a:xfrm>
            <a:off x="951695" y="513946"/>
            <a:ext cx="927480" cy="890462"/>
            <a:chOff x="0" y="0"/>
            <a:chExt cx="2473281" cy="2374565"/>
          </a:xfrm>
        </p:grpSpPr>
        <p:sp>
          <p:nvSpPr>
            <p:cNvPr id="386" name="Google Shape;386;p39"/>
            <p:cNvSpPr/>
            <p:nvPr/>
          </p:nvSpPr>
          <p:spPr>
            <a:xfrm>
              <a:off x="0" y="342565"/>
              <a:ext cx="2032000" cy="2032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2831A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87" name="Google Shape;387;p39"/>
            <p:cNvPicPr preferRelativeResize="0"/>
            <p:nvPr/>
          </p:nvPicPr>
          <p:blipFill rotWithShape="1">
            <a:blip r:embed="rId4">
              <a:alphaModFix/>
            </a:blip>
            <a:srcRect b="319" l="0" r="0" t="0"/>
            <a:stretch/>
          </p:blipFill>
          <p:spPr>
            <a:xfrm rot="-5115458">
              <a:off x="358153" y="78550"/>
              <a:ext cx="2032432" cy="20367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8" name="Google Shape;388;p39"/>
          <p:cNvGrpSpPr/>
          <p:nvPr/>
        </p:nvGrpSpPr>
        <p:grpSpPr>
          <a:xfrm>
            <a:off x="1879377" y="1319990"/>
            <a:ext cx="927480" cy="890462"/>
            <a:chOff x="0" y="0"/>
            <a:chExt cx="2473281" cy="2374565"/>
          </a:xfrm>
        </p:grpSpPr>
        <p:sp>
          <p:nvSpPr>
            <p:cNvPr id="389" name="Google Shape;389;p39"/>
            <p:cNvSpPr/>
            <p:nvPr/>
          </p:nvSpPr>
          <p:spPr>
            <a:xfrm>
              <a:off x="0" y="342565"/>
              <a:ext cx="2032000" cy="2032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2831A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90" name="Google Shape;390;p39"/>
            <p:cNvPicPr preferRelativeResize="0"/>
            <p:nvPr/>
          </p:nvPicPr>
          <p:blipFill rotWithShape="1">
            <a:blip r:embed="rId4">
              <a:alphaModFix/>
            </a:blip>
            <a:srcRect b="319" l="0" r="0" t="0"/>
            <a:stretch/>
          </p:blipFill>
          <p:spPr>
            <a:xfrm rot="-5115458">
              <a:off x="358153" y="78550"/>
              <a:ext cx="2032432" cy="20367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1" name="Google Shape;391;p39"/>
          <p:cNvGrpSpPr/>
          <p:nvPr/>
        </p:nvGrpSpPr>
        <p:grpSpPr>
          <a:xfrm>
            <a:off x="2807059" y="2126034"/>
            <a:ext cx="927480" cy="890462"/>
            <a:chOff x="0" y="0"/>
            <a:chExt cx="2473281" cy="2374565"/>
          </a:xfrm>
        </p:grpSpPr>
        <p:sp>
          <p:nvSpPr>
            <p:cNvPr id="392" name="Google Shape;392;p39"/>
            <p:cNvSpPr/>
            <p:nvPr/>
          </p:nvSpPr>
          <p:spPr>
            <a:xfrm>
              <a:off x="0" y="342565"/>
              <a:ext cx="2032000" cy="2032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2831A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93" name="Google Shape;393;p39"/>
            <p:cNvPicPr preferRelativeResize="0"/>
            <p:nvPr/>
          </p:nvPicPr>
          <p:blipFill rotWithShape="1">
            <a:blip r:embed="rId4">
              <a:alphaModFix/>
            </a:blip>
            <a:srcRect b="319" l="0" r="0" t="0"/>
            <a:stretch/>
          </p:blipFill>
          <p:spPr>
            <a:xfrm rot="-5115458">
              <a:off x="358153" y="78550"/>
              <a:ext cx="2032432" cy="20367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4" name="Google Shape;394;p39"/>
          <p:cNvGrpSpPr/>
          <p:nvPr/>
        </p:nvGrpSpPr>
        <p:grpSpPr>
          <a:xfrm>
            <a:off x="3734740" y="2932078"/>
            <a:ext cx="927480" cy="890462"/>
            <a:chOff x="0" y="0"/>
            <a:chExt cx="2473281" cy="2374565"/>
          </a:xfrm>
        </p:grpSpPr>
        <p:sp>
          <p:nvSpPr>
            <p:cNvPr id="395" name="Google Shape;395;p39"/>
            <p:cNvSpPr/>
            <p:nvPr/>
          </p:nvSpPr>
          <p:spPr>
            <a:xfrm>
              <a:off x="0" y="342565"/>
              <a:ext cx="2032000" cy="2032000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2831A2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96" name="Google Shape;396;p39"/>
            <p:cNvPicPr preferRelativeResize="0"/>
            <p:nvPr/>
          </p:nvPicPr>
          <p:blipFill rotWithShape="1">
            <a:blip r:embed="rId4">
              <a:alphaModFix/>
            </a:blip>
            <a:srcRect b="319" l="0" r="0" t="0"/>
            <a:stretch/>
          </p:blipFill>
          <p:spPr>
            <a:xfrm rot="-5115458">
              <a:off x="358153" y="78550"/>
              <a:ext cx="2032432" cy="20367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7" name="Google Shape;397;p39"/>
          <p:cNvSpPr txBox="1"/>
          <p:nvPr/>
        </p:nvSpPr>
        <p:spPr>
          <a:xfrm>
            <a:off x="5333909" y="514350"/>
            <a:ext cx="3321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Dynamic Visualization</a:t>
            </a:r>
            <a:endParaRPr sz="700"/>
          </a:p>
        </p:txBody>
      </p:sp>
      <p:sp>
        <p:nvSpPr>
          <p:cNvPr id="398" name="Google Shape;398;p39"/>
          <p:cNvSpPr txBox="1"/>
          <p:nvPr/>
        </p:nvSpPr>
        <p:spPr>
          <a:xfrm>
            <a:off x="1315472" y="686180"/>
            <a:ext cx="61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700"/>
          </a:p>
        </p:txBody>
      </p:sp>
      <p:sp>
        <p:nvSpPr>
          <p:cNvPr id="399" name="Google Shape;399;p39"/>
          <p:cNvSpPr txBox="1"/>
          <p:nvPr/>
        </p:nvSpPr>
        <p:spPr>
          <a:xfrm>
            <a:off x="2267323" y="1492022"/>
            <a:ext cx="61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700"/>
          </a:p>
        </p:txBody>
      </p:sp>
      <p:sp>
        <p:nvSpPr>
          <p:cNvPr id="400" name="Google Shape;400;p39"/>
          <p:cNvSpPr txBox="1"/>
          <p:nvPr/>
        </p:nvSpPr>
        <p:spPr>
          <a:xfrm>
            <a:off x="5054112" y="3914310"/>
            <a:ext cx="614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01" name="Google Shape;401;p39"/>
          <p:cNvSpPr txBox="1"/>
          <p:nvPr/>
        </p:nvSpPr>
        <p:spPr>
          <a:xfrm>
            <a:off x="4147765" y="3100258"/>
            <a:ext cx="61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700"/>
          </a:p>
        </p:txBody>
      </p:sp>
      <p:sp>
        <p:nvSpPr>
          <p:cNvPr id="402" name="Google Shape;402;p39"/>
          <p:cNvSpPr txBox="1"/>
          <p:nvPr/>
        </p:nvSpPr>
        <p:spPr>
          <a:xfrm>
            <a:off x="3198375" y="2302626"/>
            <a:ext cx="61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700"/>
          </a:p>
        </p:txBody>
      </p:sp>
      <p:sp>
        <p:nvSpPr>
          <p:cNvPr id="403" name="Google Shape;403;p39"/>
          <p:cNvSpPr txBox="1"/>
          <p:nvPr/>
        </p:nvSpPr>
        <p:spPr>
          <a:xfrm>
            <a:off x="1945875" y="637325"/>
            <a:ext cx="332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r>
              <a:rPr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9"/>
          <p:cNvSpPr txBox="1"/>
          <p:nvPr/>
        </p:nvSpPr>
        <p:spPr>
          <a:xfrm>
            <a:off x="2826901" y="1386725"/>
            <a:ext cx="2946000" cy="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Predicting</a:t>
            </a:r>
            <a:r>
              <a:rPr lang="en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39"/>
          <p:cNvSpPr txBox="1"/>
          <p:nvPr/>
        </p:nvSpPr>
        <p:spPr>
          <a:xfrm>
            <a:off x="3930550" y="2183650"/>
            <a:ext cx="30981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Prescribing 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39"/>
          <p:cNvSpPr txBox="1"/>
          <p:nvPr/>
        </p:nvSpPr>
        <p:spPr>
          <a:xfrm>
            <a:off x="4899550" y="2988850"/>
            <a:ext cx="3552900" cy="3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Autonomous Execution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9"/>
          <p:cNvSpPr txBox="1"/>
          <p:nvPr/>
        </p:nvSpPr>
        <p:spPr>
          <a:xfrm>
            <a:off x="6156575" y="2055975"/>
            <a:ext cx="301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" name="Google Shape;416;p40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417" name="Google Shape;417;p40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8" name="Google Shape;418;p40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9" name="Google Shape;419;p40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0" name="Google Shape;420;p40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421" name="Google Shape;421;p40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p40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40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40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5" name="Google Shape;425;p40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426" name="Google Shape;426;p40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27" name="Google Shape;427;p40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8" name="Google Shape;428;p40"/>
          <p:cNvSpPr txBox="1"/>
          <p:nvPr/>
        </p:nvSpPr>
        <p:spPr>
          <a:xfrm>
            <a:off x="1146937" y="459413"/>
            <a:ext cx="437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Monitoring</a:t>
            </a:r>
            <a:endParaRPr sz="700"/>
          </a:p>
        </p:txBody>
      </p:sp>
      <p:sp>
        <p:nvSpPr>
          <p:cNvPr id="429" name="Google Shape;429;p40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430" name="Google Shape;430;p40"/>
          <p:cNvSpPr txBox="1"/>
          <p:nvPr/>
        </p:nvSpPr>
        <p:spPr>
          <a:xfrm>
            <a:off x="1340625" y="138500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31" name="Google Shape;431;p40"/>
          <p:cNvSpPr txBox="1"/>
          <p:nvPr/>
        </p:nvSpPr>
        <p:spPr>
          <a:xfrm>
            <a:off x="1146925" y="1288250"/>
            <a:ext cx="3828300" cy="26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Cargill currently uses monitoring in </a:t>
            </a:r>
            <a:r>
              <a:rPr lang="en" sz="1800">
                <a:solidFill>
                  <a:schemeClr val="lt1"/>
                </a:solidFill>
              </a:rPr>
              <a:t>various</a:t>
            </a:r>
            <a:r>
              <a:rPr lang="en" sz="1800">
                <a:solidFill>
                  <a:schemeClr val="lt1"/>
                </a:solidFill>
              </a:rPr>
              <a:t> ways such as: 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tracking</a:t>
            </a:r>
            <a:r>
              <a:rPr lang="en" sz="1800">
                <a:solidFill>
                  <a:schemeClr val="lt1"/>
                </a:solidFill>
              </a:rPr>
              <a:t> product from “farm to fork”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maximizes </a:t>
            </a:r>
            <a:r>
              <a:rPr lang="en" sz="1800">
                <a:solidFill>
                  <a:schemeClr val="lt1"/>
                </a:solidFill>
              </a:rPr>
              <a:t>supply</a:t>
            </a:r>
            <a:r>
              <a:rPr lang="en" sz="1800">
                <a:solidFill>
                  <a:schemeClr val="lt1"/>
                </a:solidFill>
              </a:rPr>
              <a:t> chain </a:t>
            </a:r>
            <a:r>
              <a:rPr lang="en" sz="1800">
                <a:solidFill>
                  <a:schemeClr val="lt1"/>
                </a:solidFill>
              </a:rPr>
              <a:t>efficiency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observes productivity of the farms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440;p41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441" name="Google Shape;441;p41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42" name="Google Shape;442;p41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3" name="Google Shape;443;p41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4" name="Google Shape;444;p41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445" name="Google Shape;445;p4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4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4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8" name="Google Shape;448;p41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9" name="Google Shape;449;p41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450" name="Google Shape;450;p41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51" name="Google Shape;451;p41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2" name="Google Shape;452;p41"/>
          <p:cNvSpPr txBox="1"/>
          <p:nvPr/>
        </p:nvSpPr>
        <p:spPr>
          <a:xfrm>
            <a:off x="1146937" y="459413"/>
            <a:ext cx="437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Predicting </a:t>
            </a:r>
            <a:endParaRPr sz="700"/>
          </a:p>
        </p:txBody>
      </p:sp>
      <p:sp>
        <p:nvSpPr>
          <p:cNvPr id="453" name="Google Shape;453;p41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454" name="Google Shape;454;p41"/>
          <p:cNvSpPr txBox="1"/>
          <p:nvPr/>
        </p:nvSpPr>
        <p:spPr>
          <a:xfrm>
            <a:off x="1340625" y="138500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55" name="Google Shape;455;p41"/>
          <p:cNvSpPr txBox="1"/>
          <p:nvPr/>
        </p:nvSpPr>
        <p:spPr>
          <a:xfrm>
            <a:off x="1146925" y="1288250"/>
            <a:ext cx="3828300" cy="3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Implementing</a:t>
            </a:r>
            <a:r>
              <a:rPr lang="en" sz="1800">
                <a:solidFill>
                  <a:schemeClr val="lt1"/>
                </a:solidFill>
              </a:rPr>
              <a:t> this data on a new level: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Using SAS supply chain Intelligence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this uses </a:t>
            </a:r>
            <a:r>
              <a:rPr lang="en" sz="1800">
                <a:solidFill>
                  <a:schemeClr val="lt1"/>
                </a:solidFill>
              </a:rPr>
              <a:t>predictive</a:t>
            </a:r>
            <a:r>
              <a:rPr lang="en" sz="1800">
                <a:solidFill>
                  <a:schemeClr val="lt1"/>
                </a:solidFill>
              </a:rPr>
              <a:t> modeling and machine </a:t>
            </a:r>
            <a:r>
              <a:rPr lang="en" sz="1800">
                <a:solidFill>
                  <a:schemeClr val="lt1"/>
                </a:solidFill>
              </a:rPr>
              <a:t>learning</a:t>
            </a:r>
            <a:r>
              <a:rPr lang="en" sz="1800">
                <a:solidFill>
                  <a:schemeClr val="lt1"/>
                </a:solidFill>
              </a:rPr>
              <a:t> to </a:t>
            </a:r>
            <a:r>
              <a:rPr lang="en" sz="1800">
                <a:solidFill>
                  <a:schemeClr val="lt1"/>
                </a:solidFill>
              </a:rPr>
              <a:t>forecast</a:t>
            </a:r>
            <a:r>
              <a:rPr lang="en" sz="1800">
                <a:solidFill>
                  <a:schemeClr val="lt1"/>
                </a:solidFill>
              </a:rPr>
              <a:t> possible impacts on the </a:t>
            </a:r>
            <a:r>
              <a:rPr lang="en" sz="1800">
                <a:solidFill>
                  <a:schemeClr val="lt1"/>
                </a:solidFill>
              </a:rPr>
              <a:t>environment</a:t>
            </a:r>
            <a:r>
              <a:rPr lang="en" sz="1800">
                <a:solidFill>
                  <a:schemeClr val="lt1"/>
                </a:solidFill>
              </a:rPr>
              <a:t> as well as inventory and market demand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42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465" name="Google Shape;465;p42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66" name="Google Shape;466;p42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7" name="Google Shape;467;p42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8" name="Google Shape;468;p42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469" name="Google Shape;469;p42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0" name="Google Shape;470;p42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1" name="Google Shape;471;p42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2" name="Google Shape;472;p42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3" name="Google Shape;473;p42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474" name="Google Shape;474;p42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75" name="Google Shape;475;p42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6" name="Google Shape;476;p42"/>
          <p:cNvSpPr txBox="1"/>
          <p:nvPr/>
        </p:nvSpPr>
        <p:spPr>
          <a:xfrm>
            <a:off x="1276762" y="537588"/>
            <a:ext cx="437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</a:rPr>
              <a:t>Prescribing</a:t>
            </a:r>
            <a:r>
              <a:rPr lang="en" sz="4000">
                <a:solidFill>
                  <a:srgbClr val="FFFFFF"/>
                </a:solidFill>
              </a:rPr>
              <a:t> </a:t>
            </a:r>
            <a:endParaRPr sz="700"/>
          </a:p>
        </p:txBody>
      </p:sp>
      <p:sp>
        <p:nvSpPr>
          <p:cNvPr id="477" name="Google Shape;477;p42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1340625" y="138500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479" name="Google Shape;479;p42"/>
          <p:cNvSpPr txBox="1"/>
          <p:nvPr/>
        </p:nvSpPr>
        <p:spPr>
          <a:xfrm>
            <a:off x="1146925" y="1527950"/>
            <a:ext cx="38283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After gathering both real time and future </a:t>
            </a:r>
            <a:r>
              <a:rPr lang="en" sz="1800">
                <a:solidFill>
                  <a:schemeClr val="lt1"/>
                </a:solidFill>
              </a:rPr>
              <a:t>data how can we react to what data they are receiving either positive or negative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Resiliency 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43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489" name="Google Shape;489;p43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90" name="Google Shape;490;p43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1" name="Google Shape;491;p43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2" name="Google Shape;492;p43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493" name="Google Shape;493;p43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4" name="Google Shape;494;p43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5" name="Google Shape;495;p43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6" name="Google Shape;496;p43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7" name="Google Shape;497;p43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498" name="Google Shape;498;p43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99" name="Google Shape;499;p43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0" name="Google Shape;500;p43"/>
          <p:cNvSpPr txBox="1"/>
          <p:nvPr/>
        </p:nvSpPr>
        <p:spPr>
          <a:xfrm>
            <a:off x="1146937" y="459413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501" name="Google Shape;501;p43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502" name="Google Shape;502;p43"/>
          <p:cNvSpPr txBox="1"/>
          <p:nvPr/>
        </p:nvSpPr>
        <p:spPr>
          <a:xfrm>
            <a:off x="1146925" y="1637825"/>
            <a:ext cx="42162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G</a:t>
            </a:r>
            <a:r>
              <a:rPr lang="en" sz="1800">
                <a:solidFill>
                  <a:schemeClr val="lt1"/>
                </a:solidFill>
              </a:rPr>
              <a:t>oing</a:t>
            </a:r>
            <a:r>
              <a:rPr lang="en" sz="1800">
                <a:solidFill>
                  <a:schemeClr val="lt1"/>
                </a:solidFill>
              </a:rPr>
              <a:t> through these steps </a:t>
            </a:r>
            <a:r>
              <a:rPr lang="en" sz="1800">
                <a:solidFill>
                  <a:schemeClr val="lt1"/>
                </a:solidFill>
              </a:rPr>
              <a:t>autonomously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 sz="1800">
                <a:solidFill>
                  <a:schemeClr val="lt1"/>
                </a:solidFill>
              </a:rPr>
              <a:t>Optimizing data collection, predicting, and prescribing to better allow real time results 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1365175" y="203075"/>
            <a:ext cx="42870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Autonomous Execution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" name="Google Shape;512;p44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513" name="Google Shape;513;p44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14" name="Google Shape;514;p44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5" name="Google Shape;515;p4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6" name="Google Shape;516;p44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517" name="Google Shape;517;p4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8" name="Google Shape;518;p4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9" name="Google Shape;519;p4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" name="Google Shape;520;p4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1" name="Google Shape;521;p44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522" name="Google Shape;522;p44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23" name="Google Shape;523;p44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4" name="Google Shape;524;p44"/>
          <p:cNvSpPr txBox="1"/>
          <p:nvPr/>
        </p:nvSpPr>
        <p:spPr>
          <a:xfrm>
            <a:off x="5554987" y="3052713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525" name="Google Shape;525;p44"/>
          <p:cNvSpPr txBox="1"/>
          <p:nvPr/>
        </p:nvSpPr>
        <p:spPr>
          <a:xfrm>
            <a:off x="6069925" y="2005200"/>
            <a:ext cx="30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26" name="Google Shape;526;p44"/>
          <p:cNvSpPr txBox="1"/>
          <p:nvPr/>
        </p:nvSpPr>
        <p:spPr>
          <a:xfrm>
            <a:off x="2671275" y="2005200"/>
            <a:ext cx="5322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Suitability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100FF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p45"/>
          <p:cNvGrpSpPr/>
          <p:nvPr/>
        </p:nvGrpSpPr>
        <p:grpSpPr>
          <a:xfrm>
            <a:off x="258557" y="292301"/>
            <a:ext cx="8626887" cy="4558900"/>
            <a:chOff x="0" y="0"/>
            <a:chExt cx="23005033" cy="12157066"/>
          </a:xfrm>
        </p:grpSpPr>
        <p:pic>
          <p:nvPicPr>
            <p:cNvPr id="536" name="Google Shape;536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7" name="Google Shape;537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8" name="Google Shape;538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9" name="Google Shape;539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0" name="Google Shape;540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1" name="Google Shape;541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2" name="Google Shape;542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3" name="Google Shape;543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4" name="Google Shape;544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5" name="Google Shape;545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6" name="Google Shape;546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7" name="Google Shape;547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8" name="Google Shape;548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9" name="Google Shape;549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2" name="Google Shape;552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3" name="Google Shape;553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4" name="Google Shape;554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5" name="Google Shape;555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6" name="Google Shape;556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7" name="Google Shape;557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8" name="Google Shape;558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9" name="Google Shape;559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0" name="Google Shape;560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1" name="Google Shape;561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2" name="Google Shape;562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3" name="Google Shape;563;p45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4" name="Google Shape;564;p45"/>
          <p:cNvSpPr/>
          <p:nvPr/>
        </p:nvSpPr>
        <p:spPr>
          <a:xfrm>
            <a:off x="2473448" y="1002792"/>
            <a:ext cx="5671200" cy="3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5" name="Google Shape;565;p45"/>
          <p:cNvPicPr preferRelativeResize="0"/>
          <p:nvPr/>
        </p:nvPicPr>
        <p:blipFill rotWithShape="1">
          <a:blip r:embed="rId4">
            <a:alphaModFix/>
          </a:blip>
          <a:srcRect b="319" l="0" r="0" t="0"/>
          <a:stretch/>
        </p:blipFill>
        <p:spPr>
          <a:xfrm rot="10800000">
            <a:off x="991524" y="954833"/>
            <a:ext cx="3226952" cy="3233832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5"/>
          <p:cNvSpPr txBox="1"/>
          <p:nvPr/>
        </p:nvSpPr>
        <p:spPr>
          <a:xfrm>
            <a:off x="1484507" y="1967850"/>
            <a:ext cx="2241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How Dynamic Visualization can accomplish Cargills Goals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567" name="Google Shape;567;p45"/>
          <p:cNvSpPr txBox="1"/>
          <p:nvPr/>
        </p:nvSpPr>
        <p:spPr>
          <a:xfrm>
            <a:off x="4218475" y="1722800"/>
            <a:ext cx="3926100" cy="16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-"/>
            </a:pP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Climate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-"/>
            </a:pP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Land &amp; Water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-"/>
            </a:pP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People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oogle Shape;576;p46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577" name="Google Shape;577;p46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8" name="Google Shape;578;p46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9" name="Google Shape;579;p46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0" name="Google Shape;580;p46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581" name="Google Shape;581;p4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2" name="Google Shape;582;p4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3" name="Google Shape;583;p4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4" name="Google Shape;584;p46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5" name="Google Shape;585;p46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586" name="Google Shape;586;p46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7" name="Google Shape;587;p46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8" name="Google Shape;588;p46"/>
          <p:cNvSpPr txBox="1"/>
          <p:nvPr/>
        </p:nvSpPr>
        <p:spPr>
          <a:xfrm>
            <a:off x="1146937" y="203063"/>
            <a:ext cx="4378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FFFF"/>
                </a:solidFill>
              </a:rPr>
              <a:t>Climate</a:t>
            </a:r>
            <a:endParaRPr sz="3500"/>
          </a:p>
        </p:txBody>
      </p:sp>
      <p:sp>
        <p:nvSpPr>
          <p:cNvPr id="589" name="Google Shape;589;p46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590" name="Google Shape;590;p46"/>
          <p:cNvSpPr txBox="1"/>
          <p:nvPr/>
        </p:nvSpPr>
        <p:spPr>
          <a:xfrm>
            <a:off x="1295225" y="266225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591" name="Google Shape;591;p46"/>
          <p:cNvSpPr txBox="1"/>
          <p:nvPr/>
        </p:nvSpPr>
        <p:spPr>
          <a:xfrm>
            <a:off x="1146925" y="1098425"/>
            <a:ext cx="4121400" cy="3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Visibility enables Cargill to track progress towards its goal of reducing GHG emissions by 10% by 2025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Ability to gather real time data on GHG emissions at different stages of the supply chain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C</a:t>
            </a:r>
            <a:r>
              <a:rPr lang="en">
                <a:solidFill>
                  <a:schemeClr val="lt1"/>
                </a:solidFill>
              </a:rPr>
              <a:t>ontribute to Cargill’s goal of reducing extended supply chain emissions by 30% by 2030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Real time emission tracking allows display of real-time data on emissions across Cargill’s extended supply chain.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0" name="Google Shape;600;p47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601" name="Google Shape;601;p47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02" name="Google Shape;602;p47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3" name="Google Shape;603;p47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4" name="Google Shape;604;p47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605" name="Google Shape;605;p4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6" name="Google Shape;606;p4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7" name="Google Shape;607;p4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8" name="Google Shape;608;p47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9" name="Google Shape;609;p47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610" name="Google Shape;610;p47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11" name="Google Shape;611;p47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2" name="Google Shape;612;p47"/>
          <p:cNvSpPr txBox="1"/>
          <p:nvPr/>
        </p:nvSpPr>
        <p:spPr>
          <a:xfrm>
            <a:off x="1146937" y="203063"/>
            <a:ext cx="4378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FFFF"/>
                </a:solidFill>
              </a:rPr>
              <a:t>Land &amp; Water</a:t>
            </a:r>
            <a:endParaRPr sz="3500"/>
          </a:p>
        </p:txBody>
      </p:sp>
      <p:sp>
        <p:nvSpPr>
          <p:cNvPr id="613" name="Google Shape;613;p47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614" name="Google Shape;614;p47"/>
          <p:cNvSpPr txBox="1"/>
          <p:nvPr/>
        </p:nvSpPr>
        <p:spPr>
          <a:xfrm>
            <a:off x="1221025" y="257413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15" name="Google Shape;615;p47"/>
          <p:cNvSpPr txBox="1"/>
          <p:nvPr/>
        </p:nvSpPr>
        <p:spPr>
          <a:xfrm>
            <a:off x="1146925" y="1098425"/>
            <a:ext cx="4526400" cy="3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Pr</a:t>
            </a:r>
            <a:r>
              <a:rPr lang="en">
                <a:solidFill>
                  <a:schemeClr val="lt1"/>
                </a:solidFill>
              </a:rPr>
              <a:t>ogress to be made for the goal of Agricultural Supply Chain to be Deforestation-Free by 2030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Can track land use changes in real-time. Allows Cargill to identify instances of deforestation within its agricultural supply </a:t>
            </a:r>
            <a:r>
              <a:rPr lang="en">
                <a:solidFill>
                  <a:schemeClr val="lt1"/>
                </a:solidFill>
              </a:rPr>
              <a:t>chain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Allows Cargill to achieve sustainable water management in operations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Dynamic Visualization tools can monitor water usage in Cargill’s operations in real-time. Shows consumption patterns and trends.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oogle Shape;624;p48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625" name="Google Shape;625;p48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6" name="Google Shape;626;p48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7" name="Google Shape;627;p48"/>
          <p:cNvSpPr/>
          <p:nvPr/>
        </p:nvSpPr>
        <p:spPr>
          <a:xfrm>
            <a:off x="0" y="0"/>
            <a:ext cx="58119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8" name="Google Shape;628;p48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629" name="Google Shape;629;p4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0" name="Google Shape;630;p4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4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2" name="Google Shape;632;p48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3" name="Google Shape;633;p48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634" name="Google Shape;634;p48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35" name="Google Shape;635;p48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6" name="Google Shape;636;p48"/>
          <p:cNvSpPr txBox="1"/>
          <p:nvPr/>
        </p:nvSpPr>
        <p:spPr>
          <a:xfrm>
            <a:off x="1221037" y="203063"/>
            <a:ext cx="4378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FFFF"/>
                </a:solidFill>
              </a:rPr>
              <a:t>People</a:t>
            </a:r>
            <a:endParaRPr sz="3500"/>
          </a:p>
        </p:txBody>
      </p:sp>
      <p:sp>
        <p:nvSpPr>
          <p:cNvPr id="637" name="Google Shape;637;p48"/>
          <p:cNvSpPr txBox="1"/>
          <p:nvPr/>
        </p:nvSpPr>
        <p:spPr>
          <a:xfrm>
            <a:off x="6042125" y="1153200"/>
            <a:ext cx="3012600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chemeClr val="lt1"/>
              </a:solidFill>
            </a:endParaRPr>
          </a:p>
        </p:txBody>
      </p:sp>
      <p:sp>
        <p:nvSpPr>
          <p:cNvPr id="638" name="Google Shape;638;p48"/>
          <p:cNvSpPr txBox="1"/>
          <p:nvPr/>
        </p:nvSpPr>
        <p:spPr>
          <a:xfrm>
            <a:off x="1295225" y="266225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39" name="Google Shape;639;p48"/>
          <p:cNvSpPr txBox="1"/>
          <p:nvPr/>
        </p:nvSpPr>
        <p:spPr>
          <a:xfrm>
            <a:off x="994475" y="1153200"/>
            <a:ext cx="4678800" cy="31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Dynamic visualization tools can monitor labor conditions across Cargill’s supply chain in real time. Cargill can identify where human rights violations may occur while taking immediate action.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Helps achieve the goal of improving livelihoods of 10 million Farmers by 2030 through Sustainable Practice Training.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-"/>
            </a:pPr>
            <a:r>
              <a:rPr lang="en">
                <a:solidFill>
                  <a:schemeClr val="lt1"/>
                </a:solidFill>
              </a:rPr>
              <a:t>Dynamic visualization enables Cargill to design and implement targeted training and education programs for farmers based on real-time data.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49"/>
          <p:cNvGrpSpPr/>
          <p:nvPr/>
        </p:nvGrpSpPr>
        <p:grpSpPr>
          <a:xfrm>
            <a:off x="4572000" y="4097848"/>
            <a:ext cx="1771480" cy="1683877"/>
            <a:chOff x="0" y="0"/>
            <a:chExt cx="4723947" cy="4490339"/>
          </a:xfrm>
        </p:grpSpPr>
        <p:sp>
          <p:nvSpPr>
            <p:cNvPr id="649" name="Google Shape;649;p49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50" name="Google Shape;650;p49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1" name="Google Shape;651;p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100FF"/>
          </a:solidFill>
          <a:ln cap="flat" cmpd="sng" w="9525">
            <a:solidFill>
              <a:srgbClr val="A1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2" name="Google Shape;652;p49"/>
          <p:cNvGrpSpPr/>
          <p:nvPr/>
        </p:nvGrpSpPr>
        <p:grpSpPr>
          <a:xfrm>
            <a:off x="-132414" y="203076"/>
            <a:ext cx="1126900" cy="4737347"/>
            <a:chOff x="0" y="0"/>
            <a:chExt cx="3005065" cy="12632925"/>
          </a:xfrm>
        </p:grpSpPr>
        <p:pic>
          <p:nvPicPr>
            <p:cNvPr id="653" name="Google Shape;653;p49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4" name="Google Shape;654;p49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3279405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5" name="Google Shape;655;p49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6558809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6" name="Google Shape;656;p49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9838214"/>
              <a:ext cx="3005065" cy="27947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7" name="Google Shape;657;p49"/>
          <p:cNvGrpSpPr/>
          <p:nvPr/>
        </p:nvGrpSpPr>
        <p:grpSpPr>
          <a:xfrm>
            <a:off x="7993134" y="-530674"/>
            <a:ext cx="1771480" cy="1683877"/>
            <a:chOff x="0" y="0"/>
            <a:chExt cx="4723947" cy="4490339"/>
          </a:xfrm>
        </p:grpSpPr>
        <p:sp>
          <p:nvSpPr>
            <p:cNvPr id="658" name="Google Shape;658;p49"/>
            <p:cNvSpPr/>
            <p:nvPr/>
          </p:nvSpPr>
          <p:spPr>
            <a:xfrm>
              <a:off x="644072" y="410464"/>
              <a:ext cx="4079875" cy="4079875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rgbClr val="A100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59" name="Google Shape;659;p49"/>
            <p:cNvPicPr preferRelativeResize="0"/>
            <p:nvPr/>
          </p:nvPicPr>
          <p:blipFill rotWithShape="1">
            <a:blip r:embed="rId3">
              <a:alphaModFix/>
            </a:blip>
            <a:srcRect b="319" l="0" r="0" t="0"/>
            <a:stretch/>
          </p:blipFill>
          <p:spPr>
            <a:xfrm>
              <a:off x="0" y="0"/>
              <a:ext cx="4083273" cy="40919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0" name="Google Shape;660;p49"/>
          <p:cNvSpPr txBox="1"/>
          <p:nvPr/>
        </p:nvSpPr>
        <p:spPr>
          <a:xfrm>
            <a:off x="5554987" y="3052713"/>
            <a:ext cx="4378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661" name="Google Shape;661;p49"/>
          <p:cNvSpPr txBox="1"/>
          <p:nvPr/>
        </p:nvSpPr>
        <p:spPr>
          <a:xfrm>
            <a:off x="6069925" y="2005200"/>
            <a:ext cx="3000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2" name="Google Shape;662;p49"/>
          <p:cNvSpPr txBox="1"/>
          <p:nvPr/>
        </p:nvSpPr>
        <p:spPr>
          <a:xfrm>
            <a:off x="3407600" y="2005200"/>
            <a:ext cx="53220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Value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0"/>
          <p:cNvSpPr txBox="1"/>
          <p:nvPr>
            <p:ph type="ctrTitle"/>
          </p:nvPr>
        </p:nvSpPr>
        <p:spPr>
          <a:xfrm>
            <a:off x="271975" y="355775"/>
            <a:ext cx="8063100" cy="876300"/>
          </a:xfrm>
          <a:prstGeom prst="rect">
            <a:avLst/>
          </a:prstGeom>
        </p:spPr>
        <p:txBody>
          <a:bodyPr anchorCtr="0" anchor="ctr" bIns="22850" lIns="45725" spcFirstLastPara="1" rIns="45725" wrap="square" tIns="2285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888888"/>
                </a:solidFill>
              </a:rPr>
              <a:t>How can our </a:t>
            </a:r>
            <a:r>
              <a:rPr lang="en" sz="3000">
                <a:solidFill>
                  <a:srgbClr val="888888"/>
                </a:solidFill>
              </a:rPr>
              <a:t>increase</a:t>
            </a:r>
            <a:r>
              <a:rPr lang="en" sz="3000">
                <a:solidFill>
                  <a:srgbClr val="888888"/>
                </a:solidFill>
              </a:rPr>
              <a:t> in sustainable practices benefit the firm and its cotton, grains and cocoa markets?</a:t>
            </a:r>
            <a:endParaRPr sz="3000"/>
          </a:p>
        </p:txBody>
      </p:sp>
      <p:sp>
        <p:nvSpPr>
          <p:cNvPr id="668" name="Google Shape;668;p50"/>
          <p:cNvSpPr txBox="1"/>
          <p:nvPr/>
        </p:nvSpPr>
        <p:spPr>
          <a:xfrm>
            <a:off x="403950" y="1617300"/>
            <a:ext cx="83361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400"/>
              <a:buChar char="●"/>
            </a:pP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Overall cost savings → flexibility in these industries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Better information → preventative measures to </a:t>
            </a: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address</a:t>
            </a: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risks early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Real time data → efficiency in all aspects of the business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Long term </a:t>
            </a: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viability</a:t>
            </a:r>
            <a:r>
              <a:rPr lang="en"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→ decreased costs moving forward</a:t>
            </a:r>
            <a:endParaRPr sz="2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100FF"/>
        </a:solidFill>
      </p:bgPr>
    </p:bg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" name="Google Shape;677;p51"/>
          <p:cNvGrpSpPr/>
          <p:nvPr/>
        </p:nvGrpSpPr>
        <p:grpSpPr>
          <a:xfrm>
            <a:off x="258557" y="292301"/>
            <a:ext cx="8626887" cy="4558900"/>
            <a:chOff x="0" y="0"/>
            <a:chExt cx="23005033" cy="12157066"/>
          </a:xfrm>
        </p:grpSpPr>
        <p:pic>
          <p:nvPicPr>
            <p:cNvPr id="678" name="Google Shape;678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9" name="Google Shape;679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0" name="Google Shape;680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1" name="Google Shape;681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2" name="Google Shape;682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3" name="Google Shape;683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4" name="Google Shape;684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5" name="Google Shape;685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6" name="Google Shape;686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7" name="Google Shape;687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8" name="Google Shape;688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9" name="Google Shape;689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0" name="Google Shape;690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1" name="Google Shape;691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2" name="Google Shape;692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3" name="Google Shape;693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4" name="Google Shape;694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5" name="Google Shape;695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6" name="Google Shape;696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7" name="Google Shape;697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8" name="Google Shape;698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9" name="Google Shape;699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0" name="Google Shape;700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1" name="Google Shape;701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2" name="Google Shape;702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3" name="Google Shape;703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4" name="Google Shape;704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5" name="Google Shape;705;p51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6" name="Google Shape;706;p51"/>
          <p:cNvSpPr/>
          <p:nvPr/>
        </p:nvSpPr>
        <p:spPr>
          <a:xfrm>
            <a:off x="2473448" y="1002792"/>
            <a:ext cx="5671200" cy="3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7" name="Google Shape;707;p51"/>
          <p:cNvPicPr preferRelativeResize="0"/>
          <p:nvPr/>
        </p:nvPicPr>
        <p:blipFill rotWithShape="1">
          <a:blip r:embed="rId4">
            <a:alphaModFix/>
          </a:blip>
          <a:srcRect b="319" l="0" r="0" t="0"/>
          <a:stretch/>
        </p:blipFill>
        <p:spPr>
          <a:xfrm rot="10800000">
            <a:off x="991524" y="954833"/>
            <a:ext cx="3226952" cy="3233832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1"/>
          <p:cNvSpPr txBox="1"/>
          <p:nvPr/>
        </p:nvSpPr>
        <p:spPr>
          <a:xfrm>
            <a:off x="1248100" y="2097600"/>
            <a:ext cx="2713800" cy="9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</a:rPr>
              <a:t>How to go about implementing it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09" name="Google Shape;709;p51"/>
          <p:cNvSpPr txBox="1"/>
          <p:nvPr/>
        </p:nvSpPr>
        <p:spPr>
          <a:xfrm>
            <a:off x="4218475" y="1722800"/>
            <a:ext cx="3926100" cy="16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-"/>
            </a:pP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Cargill can make up for investments and </a:t>
            </a:r>
            <a:r>
              <a:rPr lang="en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infrastructure reaching across all 4 business practices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100FF"/>
        </a:solid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8" name="Google Shape;718;p52"/>
          <p:cNvGrpSpPr/>
          <p:nvPr/>
        </p:nvGrpSpPr>
        <p:grpSpPr>
          <a:xfrm>
            <a:off x="258557" y="292301"/>
            <a:ext cx="8626887" cy="4558900"/>
            <a:chOff x="0" y="0"/>
            <a:chExt cx="23005033" cy="12157066"/>
          </a:xfrm>
        </p:grpSpPr>
        <p:pic>
          <p:nvPicPr>
            <p:cNvPr id="719" name="Google Shape;719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0" name="Google Shape;720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1" name="Google Shape;721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2" name="Google Shape;722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3" name="Google Shape;723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4" name="Google Shape;724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5" name="Google Shape;725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6" name="Google Shape;726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7" name="Google Shape;727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8" name="Google Shape;728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9" name="Google Shape;729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0" name="Google Shape;730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1" name="Google Shape;731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2" name="Google Shape;732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3" name="Google Shape;733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4" name="Google Shape;734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5" name="Google Shape;735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6" name="Google Shape;736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7" name="Google Shape;737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8" name="Google Shape;738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9" name="Google Shape;739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0" name="Google Shape;740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1" name="Google Shape;741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2" name="Google Shape;742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3" name="Google Shape;743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4" name="Google Shape;744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5" name="Google Shape;745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6" name="Google Shape;746;p52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7" name="Google Shape;747;p52"/>
          <p:cNvSpPr/>
          <p:nvPr/>
        </p:nvSpPr>
        <p:spPr>
          <a:xfrm>
            <a:off x="2473448" y="1002792"/>
            <a:ext cx="5671200" cy="3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8" name="Google Shape;748;p52"/>
          <p:cNvPicPr preferRelativeResize="0"/>
          <p:nvPr/>
        </p:nvPicPr>
        <p:blipFill rotWithShape="1">
          <a:blip r:embed="rId4">
            <a:alphaModFix/>
          </a:blip>
          <a:srcRect b="319" l="0" r="0" t="0"/>
          <a:stretch/>
        </p:blipFill>
        <p:spPr>
          <a:xfrm rot="10800000">
            <a:off x="991524" y="954833"/>
            <a:ext cx="3226952" cy="3233832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52"/>
          <p:cNvSpPr txBox="1"/>
          <p:nvPr/>
        </p:nvSpPr>
        <p:spPr>
          <a:xfrm>
            <a:off x="1484507" y="1967850"/>
            <a:ext cx="2241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How to gauge </a:t>
            </a:r>
            <a:r>
              <a:rPr lang="en" sz="2000">
                <a:solidFill>
                  <a:srgbClr val="FFFFFF"/>
                </a:solidFill>
              </a:rPr>
              <a:t>its</a:t>
            </a:r>
            <a:r>
              <a:rPr lang="en" sz="2000">
                <a:solidFill>
                  <a:srgbClr val="FFFFFF"/>
                </a:solidFill>
              </a:rPr>
              <a:t> success going forward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750" name="Google Shape;750;p52"/>
          <p:cNvSpPr txBox="1"/>
          <p:nvPr/>
        </p:nvSpPr>
        <p:spPr>
          <a:xfrm>
            <a:off x="4218475" y="1722800"/>
            <a:ext cx="3926100" cy="16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-"/>
            </a:pP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 year cost analysis 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-"/>
            </a:pP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 year market share analysis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100FF"/>
        </a:solidFill>
      </p:bgPr>
    </p:bg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9" name="Google Shape;759;p53"/>
          <p:cNvGrpSpPr/>
          <p:nvPr/>
        </p:nvGrpSpPr>
        <p:grpSpPr>
          <a:xfrm>
            <a:off x="258557" y="292301"/>
            <a:ext cx="8626887" cy="4558900"/>
            <a:chOff x="0" y="0"/>
            <a:chExt cx="23005033" cy="12157066"/>
          </a:xfrm>
        </p:grpSpPr>
        <p:pic>
          <p:nvPicPr>
            <p:cNvPr id="760" name="Google Shape;760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1" name="Google Shape;761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2" name="Google Shape;762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3" name="Google Shape;763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6760969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4" name="Google Shape;764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5" name="Google Shape;765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6" name="Google Shape;766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7" name="Google Shape;767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3408776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8" name="Google Shape;768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9" name="Google Shape;769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0" name="Google Shape;770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1" name="Google Shape;771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10056582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2" name="Google Shape;772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3" name="Google Shape;773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4" name="Google Shape;774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5" name="Google Shape;775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20113163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6" name="Google Shape;776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7" name="Google Shape;777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8" name="Google Shape;778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9" name="Google Shape;779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6704388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0" name="Google Shape;780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1" name="Google Shape;781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2" name="Google Shape;782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3" name="Google Shape;783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3352194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4" name="Google Shape;784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0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5" name="Google Shape;785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3155875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6" name="Google Shape;786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6311751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7" name="Google Shape;787;p53"/>
            <p:cNvPicPr preferRelativeResize="0"/>
            <p:nvPr/>
          </p:nvPicPr>
          <p:blipFill rotWithShape="1">
            <a:blip r:embed="rId3">
              <a:alphaModFix amt="80000"/>
            </a:blip>
            <a:srcRect b="0" l="0" r="0" t="0"/>
            <a:stretch/>
          </p:blipFill>
          <p:spPr>
            <a:xfrm>
              <a:off x="0" y="9467626"/>
              <a:ext cx="2891870" cy="26894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8" name="Google Shape;788;p53"/>
          <p:cNvSpPr/>
          <p:nvPr/>
        </p:nvSpPr>
        <p:spPr>
          <a:xfrm>
            <a:off x="2473448" y="1002792"/>
            <a:ext cx="5671200" cy="3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9" name="Google Shape;789;p53"/>
          <p:cNvPicPr preferRelativeResize="0"/>
          <p:nvPr/>
        </p:nvPicPr>
        <p:blipFill rotWithShape="1">
          <a:blip r:embed="rId4">
            <a:alphaModFix/>
          </a:blip>
          <a:srcRect b="319" l="0" r="0" t="0"/>
          <a:stretch/>
        </p:blipFill>
        <p:spPr>
          <a:xfrm rot="10800000">
            <a:off x="991524" y="954833"/>
            <a:ext cx="3226952" cy="3233832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53"/>
          <p:cNvSpPr txBox="1"/>
          <p:nvPr/>
        </p:nvSpPr>
        <p:spPr>
          <a:xfrm>
            <a:off x="938825" y="2110050"/>
            <a:ext cx="343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Recommendation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791" name="Google Shape;791;p53"/>
          <p:cNvSpPr txBox="1"/>
          <p:nvPr/>
        </p:nvSpPr>
        <p:spPr>
          <a:xfrm>
            <a:off x="4218475" y="1722800"/>
            <a:ext cx="3926100" cy="16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"/>
              <a:buChar char="-"/>
            </a:pP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Dynamic Visualization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100FF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4"/>
          <p:cNvSpPr txBox="1"/>
          <p:nvPr/>
        </p:nvSpPr>
        <p:spPr>
          <a:xfrm>
            <a:off x="2710956" y="2776123"/>
            <a:ext cx="2692869" cy="2061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ANY QUESTIONS?</a:t>
            </a:r>
            <a:endParaRPr sz="700"/>
          </a:p>
        </p:txBody>
      </p:sp>
      <p:grpSp>
        <p:nvGrpSpPr>
          <p:cNvPr id="801" name="Google Shape;801;p54"/>
          <p:cNvGrpSpPr/>
          <p:nvPr/>
        </p:nvGrpSpPr>
        <p:grpSpPr>
          <a:xfrm>
            <a:off x="364214" y="1799612"/>
            <a:ext cx="1773298" cy="1685624"/>
            <a:chOff x="0" y="0"/>
            <a:chExt cx="4728794" cy="4494997"/>
          </a:xfrm>
        </p:grpSpPr>
        <p:sp>
          <p:nvSpPr>
            <p:cNvPr id="802" name="Google Shape;802;p54"/>
            <p:cNvSpPr/>
            <p:nvPr/>
          </p:nvSpPr>
          <p:spPr>
            <a:xfrm>
              <a:off x="782946" y="549149"/>
              <a:ext cx="3945848" cy="3945848"/>
            </a:xfrm>
            <a:custGeom>
              <a:rect b="b" l="l" r="r" t="t"/>
              <a:pathLst>
                <a:path extrusionOk="0" h="6350000" w="6350000">
                  <a:moveTo>
                    <a:pt x="3175000" y="0"/>
                  </a:moveTo>
                  <a:cubicBezTo>
                    <a:pt x="4928870" y="0"/>
                    <a:pt x="6350000" y="1421130"/>
                    <a:pt x="6350000" y="3175000"/>
                  </a:cubicBezTo>
                  <a:cubicBezTo>
                    <a:pt x="6350000" y="4928870"/>
                    <a:pt x="4928870" y="6350000"/>
                    <a:pt x="3175000" y="6350000"/>
                  </a:cubicBezTo>
                  <a:cubicBezTo>
                    <a:pt x="1421130" y="6350000"/>
                    <a:pt x="0" y="4928870"/>
                    <a:pt x="0" y="3175000"/>
                  </a:cubicBezTo>
                  <a:cubicBezTo>
                    <a:pt x="0" y="1421130"/>
                    <a:pt x="1421130" y="0"/>
                    <a:pt x="31750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03" name="Google Shape;803;p54"/>
            <p:cNvPicPr preferRelativeResize="0"/>
            <p:nvPr/>
          </p:nvPicPr>
          <p:blipFill rotWithShape="1">
            <a:blip r:embed="rId3">
              <a:alphaModFix/>
            </a:blip>
            <a:srcRect b="321" l="0" r="0" t="0"/>
            <a:stretch/>
          </p:blipFill>
          <p:spPr>
            <a:xfrm rot="-5115457">
              <a:off x="160550" y="152500"/>
              <a:ext cx="3945848" cy="39542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4" name="Google Shape;804;p54"/>
          <p:cNvSpPr txBox="1"/>
          <p:nvPr/>
        </p:nvSpPr>
        <p:spPr>
          <a:xfrm>
            <a:off x="2334538" y="2089188"/>
            <a:ext cx="2864915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700"/>
          </a:p>
        </p:txBody>
      </p:sp>
      <p:grpSp>
        <p:nvGrpSpPr>
          <p:cNvPr id="805" name="Google Shape;805;p54"/>
          <p:cNvGrpSpPr/>
          <p:nvPr/>
        </p:nvGrpSpPr>
        <p:grpSpPr>
          <a:xfrm>
            <a:off x="258557" y="-570153"/>
            <a:ext cx="8626888" cy="1008540"/>
            <a:chOff x="0" y="0"/>
            <a:chExt cx="23005033" cy="2689439"/>
          </a:xfrm>
        </p:grpSpPr>
        <p:pic>
          <p:nvPicPr>
            <p:cNvPr id="806" name="Google Shape;806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16760969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7" name="Google Shape;807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13408776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8" name="Google Shape;808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10056582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9" name="Google Shape;809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20113163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0" name="Google Shape;810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6704388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1" name="Google Shape;811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3352194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2" name="Google Shape;812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3" name="Google Shape;813;p54"/>
          <p:cNvGrpSpPr/>
          <p:nvPr/>
        </p:nvGrpSpPr>
        <p:grpSpPr>
          <a:xfrm>
            <a:off x="258557" y="4697185"/>
            <a:ext cx="8626888" cy="1008540"/>
            <a:chOff x="0" y="0"/>
            <a:chExt cx="23005033" cy="2689439"/>
          </a:xfrm>
        </p:grpSpPr>
        <p:pic>
          <p:nvPicPr>
            <p:cNvPr id="814" name="Google Shape;814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16760969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5" name="Google Shape;815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13408776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6" name="Google Shape;816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10056582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7" name="Google Shape;817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20113163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8" name="Google Shape;818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6704388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9" name="Google Shape;819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3352194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0" name="Google Shape;820;p54"/>
            <p:cNvPicPr preferRelativeResize="0"/>
            <p:nvPr/>
          </p:nvPicPr>
          <p:blipFill rotWithShape="1">
            <a:blip r:embed="rId4">
              <a:alphaModFix amt="80000"/>
            </a:blip>
            <a:srcRect b="0" l="0" r="0" t="0"/>
            <a:stretch/>
          </p:blipFill>
          <p:spPr>
            <a:xfrm>
              <a:off x="0" y="0"/>
              <a:ext cx="2891870" cy="268943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