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5"/>
  </p:notesMasterIdLst>
  <p:sldIdLst>
    <p:sldId id="268" r:id="rId6"/>
    <p:sldId id="276" r:id="rId7"/>
    <p:sldId id="270" r:id="rId8"/>
    <p:sldId id="27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050C"/>
    <a:srgbClr val="0479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955"/>
    <p:restoredTop sz="95846"/>
  </p:normalViewPr>
  <p:slideViewPr>
    <p:cSldViewPr snapToGrid="0" snapToObjects="1">
      <p:cViewPr varScale="1">
        <p:scale>
          <a:sx n="101" d="100"/>
          <a:sy n="101" d="100"/>
        </p:scale>
        <p:origin x="232" y="4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621671-7E6C-7746-AF0D-CD197AFDFB61}" type="datetimeFigureOut">
              <a:rPr lang="en-US" smtClean="0"/>
              <a:t>2/11/24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80FB02-D9C2-6A4D-8A7B-43D279C71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903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31B425-093C-0149-952F-11573DF09F2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 userDrawn="1"/>
        </p:nvSpPr>
        <p:spPr>
          <a:xfrm>
            <a:off x="851888" y="3218871"/>
            <a:ext cx="471523" cy="94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1AB265-C0D2-A543-B156-B0221787B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33906"/>
            <a:ext cx="12192000" cy="11240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BB10240F-B4BA-0448-B9CB-BAB80DBF6B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51889" y="3519488"/>
            <a:ext cx="8334246" cy="701877"/>
          </a:xfrm>
        </p:spPr>
        <p:txBody>
          <a:bodyPr anchor="t">
            <a:noAutofit/>
          </a:bodyPr>
          <a:lstStyle>
            <a:lvl1pPr marL="0" indent="0">
              <a:buNone/>
              <a:defRPr sz="2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Insert subtitle, date or other important information, not to exceed two lines 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254FFE49-5199-9649-BB93-1060548611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1889" y="5953913"/>
            <a:ext cx="10311412" cy="523088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name, position, unit/faculty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238E82-F276-E142-E87C-5EDAC74060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1888" y="905690"/>
            <a:ext cx="8334246" cy="2106570"/>
          </a:xfrm>
        </p:spPr>
        <p:txBody>
          <a:bodyPr rIns="91440">
            <a:normAutofit/>
          </a:bodyPr>
          <a:lstStyle>
            <a:lvl1pPr>
              <a:defRPr sz="4200" b="1" i="0">
                <a:solidFill>
                  <a:schemeClr val="tx1">
                    <a:lumMod val="90000"/>
                    <a:lumOff val="10000"/>
                  </a:schemeClr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</a:lstStyle>
          <a:p>
            <a:r>
              <a:rPr lang="en-US" dirty="0"/>
              <a:t>Insert slide title in title or sentence case</a:t>
            </a:r>
          </a:p>
        </p:txBody>
      </p:sp>
    </p:spTree>
    <p:extLst>
      <p:ext uri="{BB962C8B-B14F-4D97-AF65-F5344CB8AC3E}">
        <p14:creationId xmlns:p14="http://schemas.microsoft.com/office/powerpoint/2010/main" val="4126455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B1C6F3-8D05-7245-98E0-6A89EF37B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573390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7B0E5A4-57E2-7602-491D-37B816FD3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1888" y="905690"/>
            <a:ext cx="8334246" cy="2106570"/>
          </a:xfrm>
        </p:spPr>
        <p:txBody>
          <a:bodyPr rIns="91440">
            <a:normAutofit/>
          </a:bodyPr>
          <a:lstStyle>
            <a:lvl1pPr>
              <a:defRPr sz="42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</a:lstStyle>
          <a:p>
            <a:r>
              <a:rPr lang="en-US" dirty="0"/>
              <a:t>Insert slide title in title or sentence case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31B425-093C-0149-952F-11573DF09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1888" y="3218871"/>
            <a:ext cx="471523" cy="94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BB10240F-B4BA-0448-B9CB-BAB80DBF6B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51889" y="3519488"/>
            <a:ext cx="8334246" cy="701877"/>
          </a:xfrm>
        </p:spPr>
        <p:txBody>
          <a:bodyPr anchor="t">
            <a:noAutofit/>
          </a:bodyPr>
          <a:lstStyle>
            <a:lvl1pPr marL="0" indent="0">
              <a:buNone/>
              <a:defRPr sz="2300">
                <a:solidFill>
                  <a:schemeClr val="tx1">
                    <a:lumMod val="25000"/>
                    <a:lumOff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Insert subtitle, date or other important information, not to exceed two lines 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254FFE49-5199-9649-BB93-1060548611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1889" y="5953913"/>
            <a:ext cx="10311412" cy="523088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Insert name, position, unit/faculty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D50E08-9389-704F-B967-8B33E01F63EE}"/>
              </a:ext>
            </a:extLst>
          </p:cNvPr>
          <p:cNvSpPr/>
          <p:nvPr userDrawn="1"/>
        </p:nvSpPr>
        <p:spPr>
          <a:xfrm>
            <a:off x="11506200" y="9797"/>
            <a:ext cx="570641" cy="10244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DA47717F-59FB-F445-B50C-D4B473F1A7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63459" y="232022"/>
            <a:ext cx="456122" cy="71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924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F2F59-3D81-9C0B-CDB4-B5F8B5CE84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Ins="91440">
            <a:normAutofit/>
          </a:bodyPr>
          <a:lstStyle>
            <a:lvl1pPr>
              <a:defRPr sz="3400" b="1" i="0">
                <a:solidFill>
                  <a:schemeClr val="tx1">
                    <a:lumMod val="90000"/>
                    <a:lumOff val="10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1pPr>
          </a:lstStyle>
          <a:p>
            <a:r>
              <a:rPr lang="en-US" dirty="0"/>
              <a:t>Insert slide title in title or sentence case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DFC75F-7C56-4347-B180-B45A7C3C2B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5300" y="1625704"/>
            <a:ext cx="471523" cy="94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33615FB-E867-334E-BB0E-3B18A265957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85900" y="1840447"/>
            <a:ext cx="9677400" cy="4446053"/>
          </a:xfrm>
        </p:spPr>
        <p:txBody>
          <a:bodyPr>
            <a:normAutofit/>
          </a:bodyPr>
          <a:lstStyle>
            <a:lvl1pPr marL="228600" indent="-228600">
              <a:buFont typeface="Arial" panose="020B0604020202020204" pitchFamily="34" charset="0"/>
              <a:buChar char="•"/>
              <a:tabLst/>
              <a:defRPr sz="2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Bulleted list</a:t>
            </a:r>
          </a:p>
          <a:p>
            <a:pPr lvl="0"/>
            <a:r>
              <a:rPr lang="en-US" dirty="0"/>
              <a:t>Bulleted list</a:t>
            </a:r>
          </a:p>
          <a:p>
            <a:pPr lvl="0"/>
            <a:r>
              <a:rPr lang="en-US" dirty="0"/>
              <a:t>Bulleted list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3A315EF-C99D-DF4A-94FC-CDB4F9DECB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6498293"/>
            <a:ext cx="6697346" cy="352084"/>
          </a:xfrm>
          <a:solidFill>
            <a:schemeClr val="accent1"/>
          </a:solidFill>
          <a:ln>
            <a:noFill/>
          </a:ln>
        </p:spPr>
        <p:txBody>
          <a:bodyPr wrap="none" lIns="274320" tIns="64008" rIns="182880" bIns="91440" anchor="ctr" anchorCtr="0">
            <a:sp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Insert presentation topic or department/unit name (text box will expand to fit)</a:t>
            </a:r>
          </a:p>
        </p:txBody>
      </p:sp>
    </p:spTree>
    <p:extLst>
      <p:ext uri="{BB962C8B-B14F-4D97-AF65-F5344CB8AC3E}">
        <p14:creationId xmlns:p14="http://schemas.microsoft.com/office/powerpoint/2010/main" val="3626283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BE51D-BA97-2BBF-F3DF-C2B38B351A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Ins="91440">
            <a:normAutofit/>
          </a:bodyPr>
          <a:lstStyle>
            <a:lvl1pPr>
              <a:defRPr sz="3400" b="1" i="0">
                <a:solidFill>
                  <a:schemeClr val="tx1">
                    <a:lumMod val="90000"/>
                    <a:lumOff val="10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1pPr>
          </a:lstStyle>
          <a:p>
            <a:r>
              <a:rPr lang="en-US" dirty="0"/>
              <a:t>Insert slide title in title or sentence case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DFC75F-7C56-4347-B180-B45A7C3C2B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5300" y="1625704"/>
            <a:ext cx="471523" cy="94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33615FB-E867-334E-BB0E-3B18A265957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85900" y="1840447"/>
            <a:ext cx="4482548" cy="4446053"/>
          </a:xfrm>
        </p:spPr>
        <p:txBody>
          <a:bodyPr>
            <a:normAutofit/>
          </a:bodyPr>
          <a:lstStyle>
            <a:lvl1pPr marL="228600" indent="-228600">
              <a:buFont typeface="Arial" panose="020B0604020202020204" pitchFamily="34" charset="0"/>
              <a:buChar char="•"/>
              <a:tabLst/>
              <a:defRPr sz="2600">
                <a:solidFill>
                  <a:schemeClr val="tx1"/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Bulleted list</a:t>
            </a:r>
          </a:p>
          <a:p>
            <a:pPr lvl="0"/>
            <a:r>
              <a:rPr lang="en-US" dirty="0"/>
              <a:t>Bulleted list</a:t>
            </a:r>
          </a:p>
          <a:p>
            <a:pPr lvl="0"/>
            <a:r>
              <a:rPr lang="en-US" dirty="0"/>
              <a:t>Bulleted list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3A315EF-C99D-DF4A-94FC-CDB4F9DECB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6498293"/>
            <a:ext cx="6697346" cy="352084"/>
          </a:xfrm>
          <a:solidFill>
            <a:schemeClr val="accent1"/>
          </a:solidFill>
          <a:ln>
            <a:noFill/>
          </a:ln>
        </p:spPr>
        <p:txBody>
          <a:bodyPr wrap="none" lIns="274320" tIns="64008" rIns="182880" bIns="91440" anchor="ctr" anchorCtr="0">
            <a:sp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Insert presentation topic or department/unit name (text box will expand to fit)</a:t>
            </a:r>
          </a:p>
        </p:txBody>
      </p:sp>
      <p:sp>
        <p:nvSpPr>
          <p:cNvPr id="8" name="Content Placeholder 10">
            <a:extLst>
              <a:ext uri="{FF2B5EF4-FFF2-40B4-BE49-F238E27FC236}">
                <a16:creationId xmlns:a16="http://schemas.microsoft.com/office/drawing/2014/main" id="{B0DEE38D-2FF0-2A49-A7D1-AF607FA3AB7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23554" y="1840447"/>
            <a:ext cx="4939746" cy="4446053"/>
          </a:xfrm>
        </p:spPr>
        <p:txBody>
          <a:bodyPr>
            <a:normAutofit/>
          </a:bodyPr>
          <a:lstStyle>
            <a:lvl1pPr marL="228600" indent="-228600">
              <a:buFont typeface="Arial" panose="020B0604020202020204" pitchFamily="34" charset="0"/>
              <a:buChar char="•"/>
              <a:tabLst/>
              <a:defRPr sz="2600">
                <a:solidFill>
                  <a:schemeClr val="tx1"/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Bulleted list</a:t>
            </a:r>
          </a:p>
          <a:p>
            <a:pPr lvl="0"/>
            <a:r>
              <a:rPr lang="en-US" dirty="0"/>
              <a:t>Bulleted list</a:t>
            </a:r>
          </a:p>
          <a:p>
            <a:pPr lvl="0"/>
            <a:r>
              <a:rPr lang="en-US" dirty="0"/>
              <a:t>Bulleted list</a:t>
            </a:r>
          </a:p>
        </p:txBody>
      </p:sp>
    </p:spTree>
    <p:extLst>
      <p:ext uri="{BB962C8B-B14F-4D97-AF65-F5344CB8AC3E}">
        <p14:creationId xmlns:p14="http://schemas.microsoft.com/office/powerpoint/2010/main" val="374076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7A194C-A4B8-2148-8BE0-5451BAAC5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8234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7C912DB-E11B-3D4C-9D09-221D4E874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24128"/>
            <a:ext cx="11163300" cy="58256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3DBCEB-EA83-B646-A716-9EAB713C52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4226928"/>
            <a:ext cx="5264150" cy="354459"/>
          </a:xfrm>
        </p:spPr>
        <p:txBody>
          <a:bodyPr>
            <a:noAutofit/>
          </a:bodyPr>
          <a:lstStyle>
            <a:lvl1pPr marL="0" indent="0">
              <a:buNone/>
              <a:defRPr sz="2300"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Insert subtitle if needed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A2A8E911-3157-1444-8D3E-B3404B047192}"/>
              </a:ext>
            </a:extLst>
          </p:cNvPr>
          <p:cNvSpPr/>
          <p:nvPr userDrawn="1"/>
        </p:nvSpPr>
        <p:spPr>
          <a:xfrm>
            <a:off x="8714232" y="1024128"/>
            <a:ext cx="2449068" cy="5833872"/>
          </a:xfrm>
          <a:custGeom>
            <a:avLst/>
            <a:gdLst>
              <a:gd name="connsiteX0" fmla="*/ 0 w 3290316"/>
              <a:gd name="connsiteY0" fmla="*/ 0 h 6193766"/>
              <a:gd name="connsiteX1" fmla="*/ 1490472 w 3290316"/>
              <a:gd name="connsiteY1" fmla="*/ 0 h 6193766"/>
              <a:gd name="connsiteX2" fmla="*/ 2980944 w 3290316"/>
              <a:gd name="connsiteY2" fmla="*/ 0 h 6193766"/>
              <a:gd name="connsiteX3" fmla="*/ 3290316 w 3290316"/>
              <a:gd name="connsiteY3" fmla="*/ 0 h 6193766"/>
              <a:gd name="connsiteX4" fmla="*/ 3290316 w 3290316"/>
              <a:gd name="connsiteY4" fmla="*/ 6185532 h 6193766"/>
              <a:gd name="connsiteX5" fmla="*/ 1492453 w 3290316"/>
              <a:gd name="connsiteY5" fmla="*/ 6185532 h 6193766"/>
              <a:gd name="connsiteX6" fmla="*/ 1490472 w 3290316"/>
              <a:gd name="connsiteY6" fmla="*/ 6193766 h 6193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90316" h="6193766">
                <a:moveTo>
                  <a:pt x="0" y="0"/>
                </a:moveTo>
                <a:lnTo>
                  <a:pt x="1490472" y="0"/>
                </a:lnTo>
                <a:lnTo>
                  <a:pt x="2980944" y="0"/>
                </a:lnTo>
                <a:lnTo>
                  <a:pt x="3290316" y="0"/>
                </a:lnTo>
                <a:lnTo>
                  <a:pt x="3290316" y="6185532"/>
                </a:lnTo>
                <a:lnTo>
                  <a:pt x="1492453" y="6185532"/>
                </a:lnTo>
                <a:lnTo>
                  <a:pt x="1490472" y="6193766"/>
                </a:lnTo>
                <a:close/>
              </a:path>
            </a:pathLst>
          </a:custGeom>
          <a:solidFill>
            <a:schemeClr val="accent1">
              <a:lumMod val="7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B6D0D8-B441-B94F-81C3-D858DB039304}"/>
              </a:ext>
            </a:extLst>
          </p:cNvPr>
          <p:cNvSpPr/>
          <p:nvPr userDrawn="1"/>
        </p:nvSpPr>
        <p:spPr>
          <a:xfrm>
            <a:off x="11507059" y="0"/>
            <a:ext cx="570641" cy="10244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C54FEC2B-37AF-0F44-BE06-966950F82A6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64318" y="222225"/>
            <a:ext cx="456122" cy="71676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EB6C9F2-5465-8D47-8351-B6B681C45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85900" y="4007404"/>
            <a:ext cx="471523" cy="94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9C382C-FEDF-9251-E54F-141B8D2101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85900" y="2514600"/>
            <a:ext cx="8279202" cy="1367286"/>
          </a:xfrm>
        </p:spPr>
        <p:txBody>
          <a:bodyPr rIns="91440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section header slide title</a:t>
            </a:r>
          </a:p>
        </p:txBody>
      </p:sp>
    </p:spTree>
    <p:extLst>
      <p:ext uri="{BB962C8B-B14F-4D97-AF65-F5344CB8AC3E}">
        <p14:creationId xmlns:p14="http://schemas.microsoft.com/office/powerpoint/2010/main" val="2892427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CEB0E-880C-6049-9B69-BA2FEE3456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8234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7C912DB-E11B-3D4C-9D09-221D4E874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24128"/>
            <a:ext cx="11163300" cy="58338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3DBCEB-EA83-B646-A716-9EAB713C52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4226928"/>
            <a:ext cx="5264150" cy="354459"/>
          </a:xfrm>
        </p:spPr>
        <p:txBody>
          <a:bodyPr>
            <a:noAutofit/>
          </a:bodyPr>
          <a:lstStyle>
            <a:lvl1pPr marL="0" indent="0">
              <a:buNone/>
              <a:defRPr sz="2300">
                <a:solidFill>
                  <a:schemeClr val="tx1">
                    <a:lumMod val="25000"/>
                    <a:lumOff val="75000"/>
                  </a:schemeClr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Insert subtitle if needed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83DD59-F90E-824A-BBB1-FEED68A85CFA}"/>
              </a:ext>
            </a:extLst>
          </p:cNvPr>
          <p:cNvSpPr/>
          <p:nvPr userDrawn="1"/>
        </p:nvSpPr>
        <p:spPr>
          <a:xfrm>
            <a:off x="11507059" y="0"/>
            <a:ext cx="570641" cy="10244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FB906E23-D9AF-EB4E-BF01-60C6ADFFAA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64318" y="222225"/>
            <a:ext cx="456122" cy="7167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11E94CE-F71B-1944-B826-00353C872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85900" y="4007404"/>
            <a:ext cx="471523" cy="94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FF968CE-35E2-E543-8D71-1D8778441684}"/>
              </a:ext>
            </a:extLst>
          </p:cNvPr>
          <p:cNvSpPr/>
          <p:nvPr userDrawn="1"/>
        </p:nvSpPr>
        <p:spPr>
          <a:xfrm>
            <a:off x="8714232" y="1024128"/>
            <a:ext cx="2449068" cy="5833872"/>
          </a:xfrm>
          <a:custGeom>
            <a:avLst/>
            <a:gdLst>
              <a:gd name="connsiteX0" fmla="*/ 0 w 3290316"/>
              <a:gd name="connsiteY0" fmla="*/ 0 h 6193766"/>
              <a:gd name="connsiteX1" fmla="*/ 1490472 w 3290316"/>
              <a:gd name="connsiteY1" fmla="*/ 0 h 6193766"/>
              <a:gd name="connsiteX2" fmla="*/ 2980944 w 3290316"/>
              <a:gd name="connsiteY2" fmla="*/ 0 h 6193766"/>
              <a:gd name="connsiteX3" fmla="*/ 3290316 w 3290316"/>
              <a:gd name="connsiteY3" fmla="*/ 0 h 6193766"/>
              <a:gd name="connsiteX4" fmla="*/ 3290316 w 3290316"/>
              <a:gd name="connsiteY4" fmla="*/ 6185532 h 6193766"/>
              <a:gd name="connsiteX5" fmla="*/ 1492453 w 3290316"/>
              <a:gd name="connsiteY5" fmla="*/ 6185532 h 6193766"/>
              <a:gd name="connsiteX6" fmla="*/ 1490472 w 3290316"/>
              <a:gd name="connsiteY6" fmla="*/ 6193766 h 6193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90316" h="6193766">
                <a:moveTo>
                  <a:pt x="0" y="0"/>
                </a:moveTo>
                <a:lnTo>
                  <a:pt x="1490472" y="0"/>
                </a:lnTo>
                <a:lnTo>
                  <a:pt x="2980944" y="0"/>
                </a:lnTo>
                <a:lnTo>
                  <a:pt x="3290316" y="0"/>
                </a:lnTo>
                <a:lnTo>
                  <a:pt x="3290316" y="6185532"/>
                </a:lnTo>
                <a:lnTo>
                  <a:pt x="1492453" y="6185532"/>
                </a:lnTo>
                <a:lnTo>
                  <a:pt x="1490472" y="6193766"/>
                </a:lnTo>
                <a:close/>
              </a:path>
            </a:pathLst>
          </a:custGeom>
          <a:solidFill>
            <a:schemeClr val="tx1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6EFDCA-0F37-B65D-EA97-DDFF7EC0B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85900" y="2514600"/>
            <a:ext cx="8279202" cy="1367286"/>
          </a:xfrm>
        </p:spPr>
        <p:txBody>
          <a:bodyPr rIns="91440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section header slide title</a:t>
            </a:r>
          </a:p>
        </p:txBody>
      </p:sp>
    </p:spTree>
    <p:extLst>
      <p:ext uri="{BB962C8B-B14F-4D97-AF65-F5344CB8AC3E}">
        <p14:creationId xmlns:p14="http://schemas.microsoft.com/office/powerpoint/2010/main" val="2375710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5300" y="457200"/>
            <a:ext cx="10668000" cy="1066800"/>
          </a:xfrm>
        </p:spPr>
        <p:txBody>
          <a:bodyPr>
            <a:normAutofit/>
          </a:bodyPr>
          <a:lstStyle>
            <a:lvl1pPr>
              <a:defRPr sz="3400" b="1" i="0"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1pPr>
          </a:lstStyle>
          <a:p>
            <a:r>
              <a:rPr lang="en-US" dirty="0"/>
              <a:t>Insert slide title in title or sentence case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361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40D614-EDF6-8AD1-02DA-1BBA71DA17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180753"/>
            <a:ext cx="10668000" cy="180753"/>
          </a:xfrm>
        </p:spPr>
        <p:txBody>
          <a:bodyPr>
            <a:normAutofit/>
          </a:bodyPr>
          <a:lstStyle>
            <a:lvl1pPr>
              <a:defRPr sz="1200" b="0" i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</a:lstStyle>
          <a:p>
            <a:r>
              <a:rPr lang="en-US" dirty="0"/>
              <a:t>Blank Slide</a:t>
            </a:r>
          </a:p>
        </p:txBody>
      </p:sp>
    </p:spTree>
    <p:extLst>
      <p:ext uri="{BB962C8B-B14F-4D97-AF65-F5344CB8AC3E}">
        <p14:creationId xmlns:p14="http://schemas.microsoft.com/office/powerpoint/2010/main" val="649504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-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05D359-7029-C74B-8048-D1347E3F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9939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UW–Madison logo in white text on a red background">
            <a:extLst>
              <a:ext uri="{FF2B5EF4-FFF2-40B4-BE49-F238E27FC236}">
                <a16:creationId xmlns:a16="http://schemas.microsoft.com/office/drawing/2014/main" id="{9442AFA6-CAED-D743-9BD0-FB7276EC21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57092" y="2911281"/>
            <a:ext cx="3077817" cy="10354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78A76A-7D1D-3E85-0AC5-9B02E65F2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180060"/>
            <a:ext cx="10668000" cy="170121"/>
          </a:xfrm>
        </p:spPr>
        <p:txBody>
          <a:bodyPr>
            <a:normAutofit/>
          </a:bodyPr>
          <a:lstStyle>
            <a:lvl1pPr>
              <a:defRPr sz="1200" b="0" i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</a:lstStyle>
          <a:p>
            <a:r>
              <a:rPr lang="en-US" dirty="0"/>
              <a:t>Red Closing Slide</a:t>
            </a:r>
          </a:p>
        </p:txBody>
      </p:sp>
    </p:spTree>
    <p:extLst>
      <p:ext uri="{BB962C8B-B14F-4D97-AF65-F5344CB8AC3E}">
        <p14:creationId xmlns:p14="http://schemas.microsoft.com/office/powerpoint/2010/main" val="2583120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-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05D359-7029-C74B-8048-D1347E3F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9939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UW–Madison logo with white text on a black background">
            <a:extLst>
              <a:ext uri="{FF2B5EF4-FFF2-40B4-BE49-F238E27FC236}">
                <a16:creationId xmlns:a16="http://schemas.microsoft.com/office/drawing/2014/main" id="{9442AFA6-CAED-D743-9BD0-FB7276EC21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57092" y="2911281"/>
            <a:ext cx="3077817" cy="10354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8DEFCB-76DD-8C96-B6DC-4040B702AD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201325"/>
            <a:ext cx="10668000" cy="191386"/>
          </a:xfrm>
        </p:spPr>
        <p:txBody>
          <a:bodyPr>
            <a:normAutofit/>
          </a:bodyPr>
          <a:lstStyle>
            <a:lvl1pPr>
              <a:defRPr sz="1200" b="0" i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</a:lstStyle>
          <a:p>
            <a:r>
              <a:rPr lang="en-US" dirty="0"/>
              <a:t>Black Closing Slide</a:t>
            </a:r>
          </a:p>
        </p:txBody>
      </p:sp>
    </p:spTree>
    <p:extLst>
      <p:ext uri="{BB962C8B-B14F-4D97-AF65-F5344CB8AC3E}">
        <p14:creationId xmlns:p14="http://schemas.microsoft.com/office/powerpoint/2010/main" val="231482709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Relationship Id="rId1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457200"/>
            <a:ext cx="10668000" cy="1066800"/>
          </a:xfrm>
          <a:prstGeom prst="rect">
            <a:avLst/>
          </a:prstGeom>
        </p:spPr>
        <p:txBody>
          <a:bodyPr vert="horz" lIns="0" tIns="45720" rIns="0" bIns="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5900" y="1828799"/>
            <a:ext cx="9677400" cy="445770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505057"/>
            <a:ext cx="1060586" cy="3447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64008" rIns="91440" bIns="64008" rtlCol="0" anchor="ctr">
            <a:spAutoFit/>
          </a:bodyPr>
          <a:lstStyle>
            <a:lvl1pPr algn="ctr">
              <a:defRPr sz="1400" b="0" i="0">
                <a:solidFill>
                  <a:schemeClr val="bg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1B1986-83A7-3542-BAD9-60B6AA5AD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07059" y="0"/>
            <a:ext cx="570641" cy="10244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UW–Madison red crest logo&#10;">
            <a:extLst>
              <a:ext uri="{FF2B5EF4-FFF2-40B4-BE49-F238E27FC236}">
                <a16:creationId xmlns:a16="http://schemas.microsoft.com/office/drawing/2014/main" id="{0E552B7F-AB27-DB49-8004-05CB28567967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1564318" y="222225"/>
            <a:ext cx="456122" cy="71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479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74" r:id="rId4"/>
    <p:sldLayoutId id="2147483663" r:id="rId5"/>
    <p:sldLayoutId id="2147483673" r:id="rId6"/>
    <p:sldLayoutId id="2147483666" r:id="rId7"/>
    <p:sldLayoutId id="2147483667" r:id="rId8"/>
    <p:sldLayoutId id="2147483676" r:id="rId9"/>
    <p:sldLayoutId id="214748367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Red Hat Display" panose="02010303040201060303" pitchFamily="2" charset="0"/>
          <a:ea typeface="Red Hat Display" panose="02010303040201060303" pitchFamily="2" charset="0"/>
          <a:cs typeface="Red Hat Display" panose="02010303040201060303" pitchFamily="2" charset="0"/>
        </a:defRPr>
      </a:lvl1pPr>
    </p:titleStyle>
    <p:bodyStyle>
      <a:lvl1pPr marL="176213" indent="-176213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Arial" panose="020B0604020202020204" pitchFamily="34" charset="0"/>
        <a:buChar char="•"/>
        <a:tabLst/>
        <a:defRPr sz="2600" b="0" i="0" kern="1200">
          <a:solidFill>
            <a:schemeClr val="tx1"/>
          </a:solidFill>
          <a:latin typeface="Red Hat Text" panose="02010303040201060303" pitchFamily="2" charset="0"/>
          <a:ea typeface="Red Hat Text" panose="02010303040201060303" pitchFamily="2" charset="0"/>
          <a:cs typeface="Red Hat Text" panose="02010303040201060303" pitchFamily="2" charset="0"/>
        </a:defRPr>
      </a:lvl1pPr>
      <a:lvl2pPr marL="635000" indent="-1778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100" b="0" i="0" kern="1200">
          <a:solidFill>
            <a:schemeClr val="tx1"/>
          </a:solidFill>
          <a:latin typeface="Red Hat Text" panose="02010303040201060303" pitchFamily="2" charset="0"/>
          <a:ea typeface="Red Hat Text" panose="02010303040201060303" pitchFamily="2" charset="0"/>
          <a:cs typeface="Red Hat Text" panose="02010303040201060303" pitchFamily="2" charset="0"/>
        </a:defRPr>
      </a:lvl2pPr>
      <a:lvl3pPr marL="1092200" indent="-1778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b="0" i="0" kern="1200">
          <a:solidFill>
            <a:schemeClr val="tx1"/>
          </a:solidFill>
          <a:latin typeface="Red Hat Text" panose="02010303040201060303" pitchFamily="2" charset="0"/>
          <a:ea typeface="Red Hat Text" panose="02010303040201060303" pitchFamily="2" charset="0"/>
          <a:cs typeface="Red Hat Text" panose="02010303040201060303" pitchFamily="2" charset="0"/>
        </a:defRPr>
      </a:lvl3pPr>
      <a:lvl4pPr marL="1543050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800" b="0" i="0" kern="1200">
          <a:solidFill>
            <a:schemeClr val="tx1"/>
          </a:solidFill>
          <a:latin typeface="Red Hat Text" panose="02010303040201060303" pitchFamily="2" charset="0"/>
          <a:ea typeface="Red Hat Text" panose="02010303040201060303" pitchFamily="2" charset="0"/>
          <a:cs typeface="Red Hat Text" panose="02010303040201060303" pitchFamily="2" charset="0"/>
        </a:defRPr>
      </a:lvl4pPr>
      <a:lvl5pPr marL="2001838" indent="-1730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800" b="0" i="0" kern="1200">
          <a:solidFill>
            <a:schemeClr val="tx1"/>
          </a:solidFill>
          <a:latin typeface="Red Hat Text" panose="02010303040201060303" pitchFamily="2" charset="0"/>
          <a:ea typeface="Red Hat Text" panose="02010303040201060303" pitchFamily="2" charset="0"/>
          <a:cs typeface="Red Hat Text" panose="02010303040201060303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2" userDrawn="1">
          <p15:clr>
            <a:srgbClr val="F26B43"/>
          </p15:clr>
        </p15:guide>
        <p15:guide id="2" pos="72" userDrawn="1">
          <p15:clr>
            <a:srgbClr val="F26B43"/>
          </p15:clr>
        </p15:guide>
        <p15:guide id="3" pos="7608" userDrawn="1">
          <p15:clr>
            <a:srgbClr val="F26B43"/>
          </p15:clr>
        </p15:guide>
        <p15:guide id="4" pos="312" userDrawn="1">
          <p15:clr>
            <a:srgbClr val="F26B43"/>
          </p15:clr>
        </p15:guide>
        <p15:guide id="5" pos="7248" userDrawn="1">
          <p15:clr>
            <a:srgbClr val="F26B43"/>
          </p15:clr>
        </p15:guide>
        <p15:guide id="6" orient="horz" pos="4248" userDrawn="1">
          <p15:clr>
            <a:srgbClr val="F26B43"/>
          </p15:clr>
        </p15:guide>
        <p15:guide id="7" orient="horz" pos="288" userDrawn="1">
          <p15:clr>
            <a:srgbClr val="F26B43"/>
          </p15:clr>
        </p15:guide>
        <p15:guide id="8" orient="horz" pos="960" userDrawn="1">
          <p15:clr>
            <a:srgbClr val="F26B43"/>
          </p15:clr>
        </p15:guide>
        <p15:guide id="9" pos="7032" userDrawn="1">
          <p15:clr>
            <a:srgbClr val="F26B43"/>
          </p15:clr>
        </p15:guide>
        <p15:guide id="10" pos="936" userDrawn="1">
          <p15:clr>
            <a:srgbClr val="F26B43"/>
          </p15:clr>
        </p15:guide>
        <p15:guide id="11" orient="horz" pos="1152" userDrawn="1">
          <p15:clr>
            <a:srgbClr val="F26B43"/>
          </p15:clr>
        </p15:guide>
        <p15:guide id="12" orient="horz" pos="3960" userDrawn="1">
          <p15:clr>
            <a:srgbClr val="F26B43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F297C0B-4763-30D7-E66D-507188FF5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Identification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A512310-CD8C-22A8-3B35-C24D5EAE98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Biotech startup risk assessment · RMI 365 (Spring 2024)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E0781E-1943-2597-D18E-0E33F14C56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772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2B73024-3320-6796-D89F-9E70E5D8E6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57200" indent="-457200">
              <a:buAutoNum type="arabicParenR"/>
            </a:pPr>
            <a:r>
              <a:rPr lang="en-US" dirty="0"/>
              <a:t>Hazard Risks</a:t>
            </a:r>
          </a:p>
          <a:p>
            <a:pPr marL="457200" indent="-457200">
              <a:buAutoNum type="arabicParenR"/>
            </a:pPr>
            <a:r>
              <a:rPr lang="en-US" dirty="0"/>
              <a:t>Operational Risks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416187F-624A-C40F-8C56-2A126329B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Pure Risks</a:t>
            </a:r>
          </a:p>
        </p:txBody>
      </p:sp>
    </p:spTree>
    <p:extLst>
      <p:ext uri="{BB962C8B-B14F-4D97-AF65-F5344CB8AC3E}">
        <p14:creationId xmlns:p14="http://schemas.microsoft.com/office/powerpoint/2010/main" val="859145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F1CC9-5C31-C31A-035E-96DFFF885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Hazard Risks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8BCA5-6A31-AFA4-CD79-89E9C60185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Risks associated with property</a:t>
            </a:r>
          </a:p>
          <a:p>
            <a:pPr lvl="1"/>
            <a:r>
              <a:rPr lang="en-US" dirty="0"/>
              <a:t>Physical damage – Property + freezer failure</a:t>
            </a:r>
          </a:p>
          <a:p>
            <a:pPr lvl="1"/>
            <a:r>
              <a:rPr lang="en-US" dirty="0"/>
              <a:t>Auto Liability – non-owned auto </a:t>
            </a:r>
          </a:p>
          <a:p>
            <a:pPr lvl="2"/>
            <a:r>
              <a:rPr lang="en-US" dirty="0"/>
              <a:t>Personal transportation</a:t>
            </a:r>
          </a:p>
          <a:p>
            <a:pPr lvl="1"/>
            <a:r>
              <a:rPr lang="en-US" dirty="0"/>
              <a:t>General Liability – lawsuits for bodily injury and property damage</a:t>
            </a:r>
          </a:p>
          <a:p>
            <a:pPr lvl="1"/>
            <a:r>
              <a:rPr lang="en-US" dirty="0"/>
              <a:t>D and O – liability based on behavior (directors and officers)</a:t>
            </a:r>
          </a:p>
          <a:p>
            <a:pPr lvl="1"/>
            <a:r>
              <a:rPr lang="en-US" dirty="0"/>
              <a:t>Inland Marine -- Materials in transit</a:t>
            </a:r>
          </a:p>
          <a:p>
            <a:r>
              <a:rPr lang="en-US" dirty="0"/>
              <a:t>Procedural Risks</a:t>
            </a:r>
          </a:p>
          <a:p>
            <a:pPr lvl="1"/>
            <a:r>
              <a:rPr lang="en-US" dirty="0"/>
              <a:t>Employment Practices Liability (EPLI)</a:t>
            </a:r>
          </a:p>
          <a:p>
            <a:pPr lvl="1"/>
            <a:r>
              <a:rPr lang="en-US" dirty="0"/>
              <a:t>Employee dishonesty</a:t>
            </a:r>
          </a:p>
          <a:p>
            <a:pPr lvl="1"/>
            <a:r>
              <a:rPr lang="en-US" dirty="0"/>
              <a:t>Fiduciary liability (employee benefit plans)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C5DC9C-2598-0D3C-5913-247F6A37C1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002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F2049-D865-0EDC-E867-79B5E6B61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Operational Risks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E5237-AA8B-674C-AE2B-77BA9ECF2A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85900" y="1840447"/>
            <a:ext cx="8674100" cy="444605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 Cyber (1st and 3rd party)</a:t>
            </a:r>
          </a:p>
          <a:p>
            <a:pPr lvl="1"/>
            <a:r>
              <a:rPr lang="en-US" dirty="0"/>
              <a:t>Electronic Data</a:t>
            </a:r>
          </a:p>
          <a:p>
            <a:pPr lvl="1"/>
            <a:r>
              <a:rPr lang="en-US" dirty="0"/>
              <a:t>Increasing relevant with scaling of the company</a:t>
            </a:r>
          </a:p>
          <a:p>
            <a:r>
              <a:rPr lang="en-US" dirty="0"/>
              <a:t>Supply Chain</a:t>
            </a:r>
          </a:p>
          <a:p>
            <a:pPr lvl="1"/>
            <a:r>
              <a:rPr lang="en-US" dirty="0"/>
              <a:t>Business interruption/Contingent Business Interruption</a:t>
            </a:r>
          </a:p>
          <a:p>
            <a:r>
              <a:rPr lang="en-US" dirty="0"/>
              <a:t>Legal and Regulatory</a:t>
            </a:r>
          </a:p>
          <a:p>
            <a:pPr lvl="1"/>
            <a:r>
              <a:rPr lang="en-US" dirty="0"/>
              <a:t>Future claims may have a legal aspect (fees and penalties)</a:t>
            </a:r>
          </a:p>
          <a:p>
            <a:r>
              <a:rPr lang="en-US" dirty="0"/>
              <a:t>Human Capital</a:t>
            </a:r>
          </a:p>
          <a:p>
            <a:pPr lvl="1"/>
            <a:r>
              <a:rPr lang="en-US" dirty="0"/>
              <a:t>Training on business processes</a:t>
            </a:r>
          </a:p>
          <a:p>
            <a:r>
              <a:rPr lang="en-US" dirty="0"/>
              <a:t>Failure of Grants Payment</a:t>
            </a:r>
          </a:p>
          <a:p>
            <a:r>
              <a:rPr lang="en-US" dirty="0"/>
              <a:t>MNA risk down the line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8259D-1D7D-803C-9E2D-2EAF6DF290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062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W-Madison theme1">
      <a:dk1>
        <a:srgbClr val="202020"/>
      </a:dk1>
      <a:lt1>
        <a:srgbClr val="FFFFFF"/>
      </a:lt1>
      <a:dk2>
        <a:srgbClr val="101010"/>
      </a:dk2>
      <a:lt2>
        <a:srgbClr val="DADFE1"/>
      </a:lt2>
      <a:accent1>
        <a:srgbClr val="C5050C"/>
      </a:accent1>
      <a:accent2>
        <a:srgbClr val="C5050C"/>
      </a:accent2>
      <a:accent3>
        <a:srgbClr val="9B0000"/>
      </a:accent3>
      <a:accent4>
        <a:srgbClr val="FCCB51"/>
      </a:accent4>
      <a:accent5>
        <a:srgbClr val="80B3AE"/>
      </a:accent5>
      <a:accent6>
        <a:srgbClr val="ADADAD"/>
      </a:accent6>
      <a:hlink>
        <a:srgbClr val="0479A8"/>
      </a:hlink>
      <a:folHlink>
        <a:srgbClr val="0479A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W-Madison-text-RedHat-16_9" id="{95593F7D-9FAF-BB4B-A7BE-F5CF431D03A6}" vid="{E659526A-33C2-F44A-892A-8A9B499011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</TotalTime>
  <Words>443</Words>
  <Application>Microsoft Macintosh PowerPoint</Application>
  <PresentationFormat>Widescreen</PresentationFormat>
  <Paragraphs>55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Red Hat Display</vt:lpstr>
      <vt:lpstr>Red Hat Text</vt:lpstr>
      <vt:lpstr>Office Theme</vt:lpstr>
      <vt:lpstr>How to use this template</vt:lpstr>
      <vt:lpstr>Risk Identification</vt:lpstr>
      <vt:lpstr>Pure Risks</vt:lpstr>
      <vt:lpstr>Hazard Risks</vt:lpstr>
      <vt:lpstr>Operational Risks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Biotech Startup Risk Identification</dc:title>
  <dc:creator>Michael Vitale</dc:creator>
  <cp:lastModifiedBy>Michael Vitale</cp:lastModifiedBy>
  <cp:revision>1</cp:revision>
  <dcterms:created xsi:type="dcterms:W3CDTF">2024-02-11T20:20:08Z</dcterms:created>
  <dcterms:modified xsi:type="dcterms:W3CDTF">2024-02-11T22:25:01Z</dcterms:modified>
  <dc:description/>
  <dc:subject/>
  <cp:keywords/>
</cp:coreProperties>
</file>